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1"/>
  </p:notesMasterIdLst>
  <p:sldIdLst>
    <p:sldId id="283" r:id="rId2"/>
    <p:sldId id="278" r:id="rId3"/>
    <p:sldId id="286" r:id="rId4"/>
    <p:sldId id="291" r:id="rId5"/>
    <p:sldId id="292" r:id="rId6"/>
    <p:sldId id="719" r:id="rId7"/>
    <p:sldId id="720" r:id="rId8"/>
    <p:sldId id="721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McCarthy" initials="WM" lastIdx="4" clrIdx="0"/>
  <p:cmAuthor id="2" name="Graham Gal" initials="GG" lastIdx="3" clrIdx="1">
    <p:extLst>
      <p:ext uri="{19B8F6BF-5375-455C-9EA6-DF929625EA0E}">
        <p15:presenceInfo xmlns:p15="http://schemas.microsoft.com/office/powerpoint/2012/main" userId="S::gfgal@umass.edu::197aba21-33d8-4084-9df0-7b9fe3637b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  <a:srgbClr val="881C1C"/>
    <a:srgbClr val="63666A"/>
    <a:srgbClr val="ACA39A"/>
    <a:srgbClr val="C69214"/>
    <a:srgbClr val="ECBF5E"/>
    <a:srgbClr val="76881D"/>
    <a:srgbClr val="87A6AC"/>
    <a:srgbClr val="5B7F95"/>
    <a:srgbClr val="71B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6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C7618-8EC7-3541-B86B-12BB7D417A5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025C6-F886-1C45-BA34-23FEC8735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8A4C69-A567-794C-9E3D-957DFC1FD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206" r="25000" b="222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A342EDE-1889-D246-A486-E57917C08C64}"/>
              </a:ext>
            </a:extLst>
          </p:cNvPr>
          <p:cNvSpPr/>
          <p:nvPr userDrawn="1"/>
        </p:nvSpPr>
        <p:spPr>
          <a:xfrm>
            <a:off x="-457" y="6010954"/>
            <a:ext cx="9144000" cy="849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ED7609-FE6B-AD44-B9E8-4DBEABC7D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700" y="469503"/>
            <a:ext cx="1479879" cy="5880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A50C15-5EC6-2C43-B8D6-7186B594E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9069"/>
          <a:stretch/>
        </p:blipFill>
        <p:spPr>
          <a:xfrm>
            <a:off x="7206921" y="6191454"/>
            <a:ext cx="1479879" cy="529106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27B8C0F-2885-FE47-A8B9-94B33882A6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82" y="1600181"/>
            <a:ext cx="8139721" cy="780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An Ontological Approach to Designing Smart Contracts</a:t>
            </a:r>
          </a:p>
          <a:p>
            <a:pPr lvl="0"/>
            <a:r>
              <a:rPr lang="en-US" dirty="0"/>
              <a:t>Dr. Graham Gal</a:t>
            </a:r>
          </a:p>
          <a:p>
            <a:pPr lvl="0"/>
            <a:r>
              <a:rPr lang="en-US" dirty="0"/>
              <a:t>Isenberg School of Management</a:t>
            </a:r>
          </a:p>
          <a:p>
            <a:pPr lvl="0"/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6906C50-1716-9E41-A2A8-5D4E1DD9C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825" y="6519285"/>
            <a:ext cx="2743200" cy="18259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pPr lvl="0"/>
            <a:r>
              <a:rPr lang="en-US" dirty="0"/>
              <a:t>Presentation Title and/or Date</a:t>
            </a:r>
          </a:p>
        </p:txBody>
      </p:sp>
    </p:spTree>
    <p:extLst>
      <p:ext uri="{BB962C8B-B14F-4D97-AF65-F5344CB8AC3E}">
        <p14:creationId xmlns:p14="http://schemas.microsoft.com/office/powerpoint/2010/main" val="393062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6BB6F0-CFC9-C845-973C-CAAA69854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5158" t="11230" r="9842" b="4394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639579-1579-AF41-BF27-1C9EE57F650B}"/>
              </a:ext>
            </a:extLst>
          </p:cNvPr>
          <p:cNvSpPr/>
          <p:nvPr userDrawn="1"/>
        </p:nvSpPr>
        <p:spPr>
          <a:xfrm>
            <a:off x="-457" y="6010954"/>
            <a:ext cx="9144000" cy="849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12080-7D71-2D4E-84C8-E9F93DBF5800}"/>
              </a:ext>
            </a:extLst>
          </p:cNvPr>
          <p:cNvSpPr/>
          <p:nvPr userDrawn="1"/>
        </p:nvSpPr>
        <p:spPr>
          <a:xfrm>
            <a:off x="-7332" y="2421"/>
            <a:ext cx="9130553" cy="600853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BB5D2316-45B8-4649-81B1-755708C54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52" y="6467491"/>
            <a:ext cx="6699726" cy="22383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US" sz="1000" b="0" i="0" u="none" strike="noStrike" baseline="30000" smtClean="0"/>
            </a:lvl1pPr>
          </a:lstStyle>
          <a:p>
            <a:r>
              <a:rPr lang="en-US" sz="1200" b="0" i="0" u="none" strike="noStrike" baseline="0" dirty="0">
                <a:solidFill>
                  <a:srgbClr val="1E0A3C"/>
                </a:solidFill>
                <a:latin typeface="HelveticaNeue"/>
              </a:rPr>
              <a:t>48th WCARS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FDA1A-C98C-0744-ADC3-E283D4058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069"/>
          <a:stretch/>
        </p:blipFill>
        <p:spPr>
          <a:xfrm>
            <a:off x="7234421" y="6218954"/>
            <a:ext cx="1479879" cy="529106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3DC7C1A-AC37-4342-B1E2-03D1A0EAB2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825" y="1717798"/>
            <a:ext cx="7438861" cy="780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An Ontological Approach to Designing Smart Contracts</a:t>
            </a:r>
          </a:p>
          <a:p>
            <a:pPr lvl="0"/>
            <a:r>
              <a:rPr lang="en-US" dirty="0"/>
              <a:t>Dr. Graham Gal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6AB6DB-4029-CA40-9944-CBBBCA7A4E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9700" y="469503"/>
            <a:ext cx="1479879" cy="5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5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748934-89EF-114B-9392-EC28BCB98AE4}"/>
              </a:ext>
            </a:extLst>
          </p:cNvPr>
          <p:cNvSpPr/>
          <p:nvPr userDrawn="1"/>
        </p:nvSpPr>
        <p:spPr>
          <a:xfrm>
            <a:off x="-457" y="5978580"/>
            <a:ext cx="9144000" cy="88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D2328D-AF47-E24E-8686-6AD33DF195DA}"/>
              </a:ext>
            </a:extLst>
          </p:cNvPr>
          <p:cNvSpPr/>
          <p:nvPr userDrawn="1"/>
        </p:nvSpPr>
        <p:spPr>
          <a:xfrm>
            <a:off x="-457" y="5845219"/>
            <a:ext cx="9144000" cy="102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0B4CFD-43E9-0E48-9D8A-5964015474E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8686800" cy="0"/>
          </a:xfrm>
          <a:prstGeom prst="line">
            <a:avLst/>
          </a:prstGeom>
          <a:ln>
            <a:solidFill>
              <a:srgbClr val="88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E921AA78-1DEA-E440-AF28-627F4FD028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2170" y="1863888"/>
            <a:ext cx="2824480" cy="1756188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Enter text here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09C361-5A7D-AB45-87D2-5505A822EE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35509" t="5616" r="40187" b="13019"/>
          <a:stretch/>
        </p:blipFill>
        <p:spPr>
          <a:xfrm>
            <a:off x="7315200" y="-92254"/>
            <a:ext cx="1828800" cy="612266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B075919-5A91-FD40-93A4-8FFA888C9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457" y="798445"/>
            <a:ext cx="4580873" cy="557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rgbClr val="88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71B967F-A51B-BA42-8D09-910D8B81BD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00401" y="1939513"/>
            <a:ext cx="3429000" cy="261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0D8CFB-88D5-0943-BE41-3F5BA4C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069"/>
          <a:stretch/>
        </p:blipFill>
        <p:spPr>
          <a:xfrm>
            <a:off x="7167150" y="6218954"/>
            <a:ext cx="1547150" cy="529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0924E9-2200-2849-9C4C-3A9888B5E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701" t="33749" r="21756" b="32358"/>
          <a:stretch/>
        </p:blipFill>
        <p:spPr>
          <a:xfrm>
            <a:off x="288220" y="6078535"/>
            <a:ext cx="1547150" cy="704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F2A10-3AE7-4586-9738-889F0492087D}"/>
              </a:ext>
            </a:extLst>
          </p:cNvPr>
          <p:cNvSpPr txBox="1"/>
          <p:nvPr userDrawn="1"/>
        </p:nvSpPr>
        <p:spPr>
          <a:xfrm>
            <a:off x="515205" y="105157"/>
            <a:ext cx="47979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Ontological Approach to Designing Smart Contracts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9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0636F7-B39F-5742-BE27-043C4186DE7B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8686800" cy="0"/>
          </a:xfrm>
          <a:prstGeom prst="line">
            <a:avLst/>
          </a:prstGeom>
          <a:ln>
            <a:solidFill>
              <a:srgbClr val="88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0E65976-08E0-5048-AD95-DDF21B5CE95C}"/>
              </a:ext>
            </a:extLst>
          </p:cNvPr>
          <p:cNvSpPr/>
          <p:nvPr userDrawn="1"/>
        </p:nvSpPr>
        <p:spPr>
          <a:xfrm>
            <a:off x="-457" y="5845219"/>
            <a:ext cx="9144000" cy="102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261E67A-E6D3-4344-9291-39C0745B4D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59302" y="0"/>
            <a:ext cx="3884698" cy="2667001"/>
          </a:xfrm>
          <a:prstGeom prst="rect">
            <a:avLst/>
          </a:prstGeom>
          <a:noFill/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97CF3A-41D2-7443-9E93-AB62A08036B7}"/>
              </a:ext>
            </a:extLst>
          </p:cNvPr>
          <p:cNvSpPr/>
          <p:nvPr userDrawn="1"/>
        </p:nvSpPr>
        <p:spPr>
          <a:xfrm>
            <a:off x="5943601" y="2667000"/>
            <a:ext cx="2057400" cy="2194117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172B"/>
              </a:solidFill>
            </a:endParaRP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DAC633AF-9D29-9144-9C30-9C88E663C5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1893" y="2926514"/>
            <a:ext cx="1729983" cy="17220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8601A80E-CE80-224F-B2B8-B4A88F7CDB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150" y="1805598"/>
            <a:ext cx="4748515" cy="361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500"/>
              </a:spcAft>
              <a:buFont typeface="+mj-lt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Body or </a:t>
            </a:r>
            <a:r>
              <a:rPr lang="en-US" dirty="0" err="1"/>
              <a:t>Bulllets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082F7AA7-EFA5-9D47-B9F3-6B8485FE95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950" y="832004"/>
            <a:ext cx="4800600" cy="646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rgbClr val="88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7E275BD-DE6D-5A45-A019-07436B43F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459" y="1244473"/>
            <a:ext cx="4870218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spc="3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AE7026-5062-9D42-8130-32B394057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69"/>
          <a:stretch/>
        </p:blipFill>
        <p:spPr>
          <a:xfrm>
            <a:off x="7234421" y="6218954"/>
            <a:ext cx="1479879" cy="529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E4CA20-A624-8944-80F9-29A0F57E5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701" t="33749" r="21756" b="32358"/>
          <a:stretch/>
        </p:blipFill>
        <p:spPr>
          <a:xfrm>
            <a:off x="288220" y="6078535"/>
            <a:ext cx="1547150" cy="704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6D6BA-0CA6-4533-A136-2A35D0AF1C96}"/>
              </a:ext>
            </a:extLst>
          </p:cNvPr>
          <p:cNvSpPr txBox="1"/>
          <p:nvPr userDrawn="1"/>
        </p:nvSpPr>
        <p:spPr>
          <a:xfrm>
            <a:off x="175433" y="49998"/>
            <a:ext cx="47979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3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Ontological Approach to Designing Smart Contracts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7A78088-A1B7-0149-A7A8-E324752090A3}"/>
              </a:ext>
            </a:extLst>
          </p:cNvPr>
          <p:cNvSpPr/>
          <p:nvPr userDrawn="1"/>
        </p:nvSpPr>
        <p:spPr>
          <a:xfrm>
            <a:off x="-457" y="5845219"/>
            <a:ext cx="9144000" cy="102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CEBCD-8038-024D-AE32-2FB8D529ED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206" r="25000" b="57341"/>
          <a:stretch/>
        </p:blipFill>
        <p:spPr>
          <a:xfrm>
            <a:off x="0" y="5375"/>
            <a:ext cx="9144000" cy="2523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3B884-33C9-A44A-85FA-3C43AC70A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701" t="33749" r="21756" b="32358"/>
          <a:stretch/>
        </p:blipFill>
        <p:spPr>
          <a:xfrm>
            <a:off x="288220" y="6078535"/>
            <a:ext cx="1547150" cy="70415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2039A4-5F5D-D149-9A45-D15C273F810B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8686800" cy="0"/>
          </a:xfrm>
          <a:prstGeom prst="line">
            <a:avLst/>
          </a:prstGeom>
          <a:ln>
            <a:solidFill>
              <a:srgbClr val="88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242C2AA-774A-6549-B09B-C3C32FF3D3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3390900"/>
            <a:ext cx="1030208" cy="217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Frutiger LT Std 45 Light" panose="020B0402020204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496FFC00-FC0F-EF4A-ADBB-41DA9B2301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1943099"/>
            <a:ext cx="6172200" cy="3647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graph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01D7B-AD49-E844-A341-2AA8553D1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9069"/>
          <a:stretch/>
        </p:blipFill>
        <p:spPr>
          <a:xfrm>
            <a:off x="7234421" y="6218954"/>
            <a:ext cx="1479879" cy="529106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44726FB-FED4-8D4C-86A3-D4A3BDC9D4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950" y="794983"/>
            <a:ext cx="4800600" cy="4856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rgbClr val="88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3B627469-FD8F-DB48-B34E-0D2743C57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459" y="1244473"/>
            <a:ext cx="4870218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spc="30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D73C9084-C675-E546-98E4-232FD4206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858" y="263833"/>
            <a:ext cx="2135867" cy="29700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and/or Date</a:t>
            </a:r>
          </a:p>
        </p:txBody>
      </p:sp>
    </p:spTree>
    <p:extLst>
      <p:ext uri="{BB962C8B-B14F-4D97-AF65-F5344CB8AC3E}">
        <p14:creationId xmlns:p14="http://schemas.microsoft.com/office/powerpoint/2010/main" val="57844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5E56A6-FFD6-4D41-B576-5EBBC03C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206" r="25000" b="222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A1DA17-7A69-2545-AC7C-86EAF2837EDB}"/>
              </a:ext>
            </a:extLst>
          </p:cNvPr>
          <p:cNvSpPr/>
          <p:nvPr userDrawn="1"/>
        </p:nvSpPr>
        <p:spPr>
          <a:xfrm>
            <a:off x="-457" y="5845219"/>
            <a:ext cx="9144000" cy="102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E18881-A99E-984E-B425-166B20991BE1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8686800" cy="0"/>
          </a:xfrm>
          <a:prstGeom prst="line">
            <a:avLst/>
          </a:prstGeom>
          <a:ln>
            <a:solidFill>
              <a:srgbClr val="88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6DE89EB-29E8-264B-9CF1-63BADD1D5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180" y="4282312"/>
            <a:ext cx="6248400" cy="1036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88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BF7BB5-551A-E84B-81CB-768384B36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069"/>
          <a:stretch/>
        </p:blipFill>
        <p:spPr>
          <a:xfrm>
            <a:off x="7234421" y="6218954"/>
            <a:ext cx="1479879" cy="529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8B58E4-93A0-2D4C-AE7E-EF73E86A0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701" t="33749" r="21756" b="32358"/>
          <a:stretch/>
        </p:blipFill>
        <p:spPr>
          <a:xfrm>
            <a:off x="288220" y="6078535"/>
            <a:ext cx="1547150" cy="704152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F3111561-F124-4542-A442-E195629623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858" y="263833"/>
            <a:ext cx="3847717" cy="17936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Corporate Social Responsibility and Financial Performance</a:t>
            </a:r>
          </a:p>
        </p:txBody>
      </p:sp>
    </p:spTree>
    <p:extLst>
      <p:ext uri="{BB962C8B-B14F-4D97-AF65-F5344CB8AC3E}">
        <p14:creationId xmlns:p14="http://schemas.microsoft.com/office/powerpoint/2010/main" val="408220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5E56A6-FFD6-4D41-B576-5EBBC03C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206" r="25000" b="222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68A2A-CCA4-6A44-8CDD-689B3051F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540" y="2838150"/>
            <a:ext cx="3250919" cy="12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76495-7623-B249-BC23-CBCE0519F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206" r="25000" b="222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8AA08-BEB5-F243-AAA2-60EB9FAE7B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540" y="2783150"/>
            <a:ext cx="3250922" cy="12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4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0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  <p:sldLayoutId id="2147483673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  <p15:guide id="7" pos="4176" userDrawn="1">
          <p15:clr>
            <a:srgbClr val="F26B43"/>
          </p15:clr>
        </p15:guide>
        <p15:guide id="8" pos="1584" userDrawn="1">
          <p15:clr>
            <a:srgbClr val="F26B43"/>
          </p15:clr>
        </p15:guide>
        <p15:guide id="9" orient="horz" pos="288" userDrawn="1">
          <p15:clr>
            <a:srgbClr val="F26B43"/>
          </p15:clr>
        </p15:guide>
        <p15:guide id="10" orient="horz" pos="744" userDrawn="1">
          <p15:clr>
            <a:srgbClr val="F26B43"/>
          </p15:clr>
        </p15:guide>
        <p15:guide id="11" orient="horz" pos="1224" userDrawn="1">
          <p15:clr>
            <a:srgbClr val="F26B43"/>
          </p15:clr>
        </p15:guide>
        <p15:guide id="12" orient="horz" pos="1680" userDrawn="1">
          <p15:clr>
            <a:srgbClr val="F26B43"/>
          </p15:clr>
        </p15:guide>
        <p15:guide id="13" orient="horz" pos="2592" userDrawn="1">
          <p15:clr>
            <a:srgbClr val="F26B43"/>
          </p15:clr>
        </p15:guide>
        <p15:guide id="14" orient="horz" pos="3048" userDrawn="1">
          <p15:clr>
            <a:srgbClr val="F26B43"/>
          </p15:clr>
        </p15:guide>
        <p15:guide id="15" orient="horz" pos="3504" userDrawn="1">
          <p15:clr>
            <a:srgbClr val="F26B43"/>
          </p15:clr>
        </p15:guide>
        <p15:guide id="16" pos="720" userDrawn="1">
          <p15:clr>
            <a:srgbClr val="F26B43"/>
          </p15:clr>
        </p15:guide>
        <p15:guide id="17" pos="1152" userDrawn="1">
          <p15:clr>
            <a:srgbClr val="F26B43"/>
          </p15:clr>
        </p15:guide>
        <p15:guide id="18" pos="2016" userDrawn="1">
          <p15:clr>
            <a:srgbClr val="F26B43"/>
          </p15:clr>
        </p15:guide>
        <p15:guide id="19" pos="2448" userDrawn="1">
          <p15:clr>
            <a:srgbClr val="F26B43"/>
          </p15:clr>
        </p15:guide>
        <p15:guide id="20" pos="3312" userDrawn="1">
          <p15:clr>
            <a:srgbClr val="F26B43"/>
          </p15:clr>
        </p15:guide>
        <p15:guide id="21" pos="3744" userDrawn="1">
          <p15:clr>
            <a:srgbClr val="F26B43"/>
          </p15:clr>
        </p15:guide>
        <p15:guide id="22" pos="4608" userDrawn="1">
          <p15:clr>
            <a:srgbClr val="F26B43"/>
          </p15:clr>
        </p15:guide>
        <p15:guide id="23" pos="5040" userDrawn="1">
          <p15:clr>
            <a:srgbClr val="F26B43"/>
          </p15:clr>
        </p15:guide>
        <p15:guide id="24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8E6E90-C722-4166-89DE-AD01AC4BDACD}"/>
              </a:ext>
            </a:extLst>
          </p:cNvPr>
          <p:cNvSpPr txBox="1"/>
          <p:nvPr/>
        </p:nvSpPr>
        <p:spPr>
          <a:xfrm>
            <a:off x="493776" y="3688080"/>
            <a:ext cx="776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Graham Gal, Isenberg School of Management University of Massachusetts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Wim Laurier, University St. Louis, Brussels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Michaël Verdonck, University Of Ghent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CA48F-E90B-43E3-9EDC-7EA262A330C1}"/>
              </a:ext>
            </a:extLst>
          </p:cNvPr>
          <p:cNvSpPr txBox="1"/>
          <p:nvPr/>
        </p:nvSpPr>
        <p:spPr>
          <a:xfrm>
            <a:off x="886968" y="1591056"/>
            <a:ext cx="6766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Ontological Approach to Designing Smart Contracts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0EE94B-57CD-45FD-8D00-FC2E74203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48th WCARS</a:t>
            </a:r>
          </a:p>
        </p:txBody>
      </p:sp>
    </p:spTree>
    <p:extLst>
      <p:ext uri="{BB962C8B-B14F-4D97-AF65-F5344CB8AC3E}">
        <p14:creationId xmlns:p14="http://schemas.microsoft.com/office/powerpoint/2010/main" val="73781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CF23A-7AA9-604B-9269-4B116A523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3804" y="695404"/>
            <a:ext cx="6248400" cy="1036638"/>
          </a:xfrm>
        </p:spPr>
        <p:txBody>
          <a:bodyPr/>
          <a:lstStyle/>
          <a:p>
            <a:r>
              <a:rPr lang="en-US" dirty="0"/>
              <a:t>Topics to be Covered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B562FC9-14DD-9449-BA14-EA2CC7F91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Ontological Approach to Designing Smart Contracts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9D44F-7995-49A2-9EA6-968CB20A3E39}"/>
              </a:ext>
            </a:extLst>
          </p:cNvPr>
          <p:cNvSpPr txBox="1"/>
          <p:nvPr/>
        </p:nvSpPr>
        <p:spPr>
          <a:xfrm>
            <a:off x="1024128" y="1984248"/>
            <a:ext cx="6995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 Ontology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We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53ADB-293E-4378-869D-8F4F981B0EAC}"/>
              </a:ext>
            </a:extLst>
          </p:cNvPr>
          <p:cNvSpPr txBox="1"/>
          <p:nvPr/>
        </p:nvSpPr>
        <p:spPr>
          <a:xfrm>
            <a:off x="1728216" y="6332557"/>
            <a:ext cx="5687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48</a:t>
            </a:r>
            <a:r>
              <a:rPr lang="en-US" sz="1100" baseline="30000" dirty="0"/>
              <a:t>th</a:t>
            </a:r>
            <a:r>
              <a:rPr lang="en-US" sz="1100" dirty="0"/>
              <a:t> WCARS</a:t>
            </a:r>
          </a:p>
        </p:txBody>
      </p:sp>
    </p:spTree>
    <p:extLst>
      <p:ext uri="{BB962C8B-B14F-4D97-AF65-F5344CB8AC3E}">
        <p14:creationId xmlns:p14="http://schemas.microsoft.com/office/powerpoint/2010/main" val="206808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CF23A-7AA9-604B-9269-4B116A523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858" y="695404"/>
            <a:ext cx="8095486" cy="1036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Ontologies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B562FC9-14DD-9449-BA14-EA2CC7F91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Ontological Approach to Designing Smart Contracts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9D44F-7995-49A2-9EA6-968CB20A3E39}"/>
              </a:ext>
            </a:extLst>
          </p:cNvPr>
          <p:cNvSpPr txBox="1"/>
          <p:nvPr/>
        </p:nvSpPr>
        <p:spPr>
          <a:xfrm>
            <a:off x="1024128" y="1984248"/>
            <a:ext cx="6995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Formalized the notion of [an] ontology as a system for describing entities that exist in the world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Luschei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Fundamentally, ontology is about reaching agreements on what things mean and putting it in a machine-processible form.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Ontolog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Forum’s Ontology Summit 2011 Communique)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Ontology Patterns (COPs) are reusable modeling-fragments extracted from either foundational or core or domain ontologies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53ADB-293E-4378-869D-8F4F981B0EAC}"/>
              </a:ext>
            </a:extLst>
          </p:cNvPr>
          <p:cNvSpPr txBox="1"/>
          <p:nvPr/>
        </p:nvSpPr>
        <p:spPr>
          <a:xfrm>
            <a:off x="1728216" y="6332557"/>
            <a:ext cx="5687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48</a:t>
            </a:r>
            <a:r>
              <a:rPr lang="en-US" sz="1100" baseline="30000" dirty="0"/>
              <a:t>th</a:t>
            </a:r>
            <a:r>
              <a:rPr lang="en-US" sz="1100" dirty="0"/>
              <a:t> WCARS</a:t>
            </a:r>
          </a:p>
        </p:txBody>
      </p:sp>
    </p:spTree>
    <p:extLst>
      <p:ext uri="{BB962C8B-B14F-4D97-AF65-F5344CB8AC3E}">
        <p14:creationId xmlns:p14="http://schemas.microsoft.com/office/powerpoint/2010/main" val="386023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CF23A-7AA9-604B-9269-4B116A523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858" y="695404"/>
            <a:ext cx="8095486" cy="1036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Development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B562FC9-14DD-9449-BA14-EA2CC7F91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Ontological Approach to Designing Smart Contracts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9D44F-7995-49A2-9EA6-968CB20A3E39}"/>
              </a:ext>
            </a:extLst>
          </p:cNvPr>
          <p:cNvSpPr txBox="1"/>
          <p:nvPr/>
        </p:nvSpPr>
        <p:spPr>
          <a:xfrm>
            <a:off x="1024128" y="1984248"/>
            <a:ext cx="6995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unambiguous technically sufficient description of a process …for their automated implementation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Filipowska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2009)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 (OMG) specification of  control flow between activities (Gailly &amp; Geerts,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Semantic Controls of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Processes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Stojanovic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53ADB-293E-4378-869D-8F4F981B0EAC}"/>
              </a:ext>
            </a:extLst>
          </p:cNvPr>
          <p:cNvSpPr txBox="1"/>
          <p:nvPr/>
        </p:nvSpPr>
        <p:spPr>
          <a:xfrm>
            <a:off x="1728216" y="6332557"/>
            <a:ext cx="5687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48</a:t>
            </a:r>
            <a:r>
              <a:rPr lang="en-US" sz="1100" baseline="30000" dirty="0"/>
              <a:t>th</a:t>
            </a:r>
            <a:r>
              <a:rPr lang="en-US" sz="1100" dirty="0"/>
              <a:t> WCARS</a:t>
            </a:r>
          </a:p>
        </p:txBody>
      </p:sp>
    </p:spTree>
    <p:extLst>
      <p:ext uri="{BB962C8B-B14F-4D97-AF65-F5344CB8AC3E}">
        <p14:creationId xmlns:p14="http://schemas.microsoft.com/office/powerpoint/2010/main" val="313588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CF23A-7AA9-604B-9269-4B116A523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858" y="695404"/>
            <a:ext cx="8095486" cy="1036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 Ontology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B562FC9-14DD-9449-BA14-EA2CC7F91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Ontological Approach to Designing Smart Contracts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53ADB-293E-4378-869D-8F4F981B0EAC}"/>
              </a:ext>
            </a:extLst>
          </p:cNvPr>
          <p:cNvSpPr txBox="1"/>
          <p:nvPr/>
        </p:nvSpPr>
        <p:spPr>
          <a:xfrm>
            <a:off x="1728216" y="6332557"/>
            <a:ext cx="5687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48</a:t>
            </a:r>
            <a:r>
              <a:rPr lang="en-US" sz="1100" baseline="30000" dirty="0"/>
              <a:t>th</a:t>
            </a:r>
            <a:r>
              <a:rPr lang="en-US" sz="1100" dirty="0"/>
              <a:t> WCARS</a:t>
            </a:r>
          </a:p>
        </p:txBody>
      </p:sp>
    </p:spTree>
    <p:extLst>
      <p:ext uri="{BB962C8B-B14F-4D97-AF65-F5344CB8AC3E}">
        <p14:creationId xmlns:p14="http://schemas.microsoft.com/office/powerpoint/2010/main" val="346876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12700" y="-76200"/>
            <a:ext cx="9144000" cy="693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603" name="Text Box 25"/>
          <p:cNvSpPr txBox="1">
            <a:spLocks noChangeArrowheads="1"/>
          </p:cNvSpPr>
          <p:nvPr/>
        </p:nvSpPr>
        <p:spPr bwMode="auto">
          <a:xfrm>
            <a:off x="173038" y="804863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typify</a:t>
            </a:r>
          </a:p>
        </p:txBody>
      </p:sp>
      <p:sp>
        <p:nvSpPr>
          <p:cNvPr id="25604" name="Text Box 25"/>
          <p:cNvSpPr txBox="1">
            <a:spLocks noChangeArrowheads="1"/>
          </p:cNvSpPr>
          <p:nvPr/>
        </p:nvSpPr>
        <p:spPr bwMode="auto">
          <a:xfrm>
            <a:off x="8062913" y="1290638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typify</a:t>
            </a:r>
          </a:p>
        </p:txBody>
      </p:sp>
      <p:sp>
        <p:nvSpPr>
          <p:cNvPr id="25605" name="Text Box 24"/>
          <p:cNvSpPr txBox="1">
            <a:spLocks noChangeArrowheads="1"/>
          </p:cNvSpPr>
          <p:nvPr/>
        </p:nvSpPr>
        <p:spPr bwMode="auto">
          <a:xfrm>
            <a:off x="7653338" y="4021138"/>
            <a:ext cx="1095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2570163" y="2614613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reciprocal</a:t>
            </a:r>
          </a:p>
        </p:txBody>
      </p:sp>
      <p:sp>
        <p:nvSpPr>
          <p:cNvPr id="25607" name="Text Box 42"/>
          <p:cNvSpPr txBox="1">
            <a:spLocks noChangeArrowheads="1"/>
          </p:cNvSpPr>
          <p:nvPr/>
        </p:nvSpPr>
        <p:spPr bwMode="auto">
          <a:xfrm rot="1587398">
            <a:off x="5156200" y="2989263"/>
            <a:ext cx="142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outsidePromise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Line 40"/>
          <p:cNvSpPr>
            <a:spLocks noChangeShapeType="1"/>
          </p:cNvSpPr>
          <p:nvPr/>
        </p:nvSpPr>
        <p:spPr bwMode="auto">
          <a:xfrm flipH="1">
            <a:off x="1425575" y="401638"/>
            <a:ext cx="4763" cy="177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09" name="Line 40"/>
          <p:cNvSpPr>
            <a:spLocks noChangeShapeType="1"/>
          </p:cNvSpPr>
          <p:nvPr/>
        </p:nvSpPr>
        <p:spPr bwMode="auto">
          <a:xfrm flipH="1">
            <a:off x="7072313" y="401638"/>
            <a:ext cx="4762" cy="177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10" name="Line 40"/>
          <p:cNvSpPr>
            <a:spLocks noChangeShapeType="1"/>
          </p:cNvSpPr>
          <p:nvPr/>
        </p:nvSpPr>
        <p:spPr bwMode="auto">
          <a:xfrm>
            <a:off x="2119313" y="985838"/>
            <a:ext cx="1438275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786313" y="122238"/>
            <a:ext cx="514350" cy="431800"/>
          </a:xfrm>
          <a:prstGeom prst="line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Line 40"/>
          <p:cNvSpPr>
            <a:spLocks noChangeShapeType="1"/>
          </p:cNvSpPr>
          <p:nvPr/>
        </p:nvSpPr>
        <p:spPr bwMode="auto">
          <a:xfrm>
            <a:off x="8589963" y="1316038"/>
            <a:ext cx="6350" cy="2336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13" name="Line 40"/>
          <p:cNvSpPr>
            <a:spLocks noChangeShapeType="1"/>
          </p:cNvSpPr>
          <p:nvPr/>
        </p:nvSpPr>
        <p:spPr bwMode="auto">
          <a:xfrm flipV="1">
            <a:off x="4891088" y="960438"/>
            <a:ext cx="1592262" cy="63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14" name="Text Box 8"/>
          <p:cNvSpPr txBox="1">
            <a:spLocks noChangeArrowheads="1"/>
          </p:cNvSpPr>
          <p:nvPr/>
        </p:nvSpPr>
        <p:spPr bwMode="auto">
          <a:xfrm>
            <a:off x="2306638" y="3865563"/>
            <a:ext cx="1023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stockFlow</a:t>
            </a:r>
          </a:p>
        </p:txBody>
      </p:sp>
      <p:sp>
        <p:nvSpPr>
          <p:cNvPr id="25615" name="Text Box 9"/>
          <p:cNvSpPr txBox="1">
            <a:spLocks noChangeArrowheads="1"/>
          </p:cNvSpPr>
          <p:nvPr/>
        </p:nvSpPr>
        <p:spPr bwMode="auto">
          <a:xfrm>
            <a:off x="4891088" y="3762375"/>
            <a:ext cx="1460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insideParticipate</a:t>
            </a:r>
          </a:p>
        </p:txBody>
      </p:sp>
      <p:sp>
        <p:nvSpPr>
          <p:cNvPr id="25616" name="Text Box 10"/>
          <p:cNvSpPr txBox="1">
            <a:spLocks noChangeArrowheads="1"/>
          </p:cNvSpPr>
          <p:nvPr/>
        </p:nvSpPr>
        <p:spPr bwMode="auto">
          <a:xfrm>
            <a:off x="4891088" y="4167188"/>
            <a:ext cx="153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outsideParticipate</a:t>
            </a:r>
          </a:p>
        </p:txBody>
      </p:sp>
      <p:sp>
        <p:nvSpPr>
          <p:cNvPr id="25617" name="Text Box 19"/>
          <p:cNvSpPr txBox="1">
            <a:spLocks noChangeArrowheads="1"/>
          </p:cNvSpPr>
          <p:nvPr/>
        </p:nvSpPr>
        <p:spPr bwMode="auto">
          <a:xfrm>
            <a:off x="3654425" y="3205163"/>
            <a:ext cx="598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fulfill</a:t>
            </a:r>
          </a:p>
        </p:txBody>
      </p:sp>
      <p:sp>
        <p:nvSpPr>
          <p:cNvPr id="25618" name="Text Box 33"/>
          <p:cNvSpPr txBox="1">
            <a:spLocks noChangeArrowheads="1"/>
          </p:cNvSpPr>
          <p:nvPr/>
        </p:nvSpPr>
        <p:spPr bwMode="auto">
          <a:xfrm>
            <a:off x="2551113" y="1677988"/>
            <a:ext cx="717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</a:p>
        </p:txBody>
      </p:sp>
      <p:sp>
        <p:nvSpPr>
          <p:cNvPr id="25619" name="Text Box 34"/>
          <p:cNvSpPr txBox="1">
            <a:spLocks noChangeArrowheads="1"/>
          </p:cNvSpPr>
          <p:nvPr/>
        </p:nvSpPr>
        <p:spPr bwMode="auto">
          <a:xfrm>
            <a:off x="3560763" y="1639888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</a:p>
        </p:txBody>
      </p:sp>
      <p:sp>
        <p:nvSpPr>
          <p:cNvPr id="25620" name="Line 40"/>
          <p:cNvSpPr>
            <a:spLocks noChangeShapeType="1"/>
          </p:cNvSpPr>
          <p:nvPr/>
        </p:nvSpPr>
        <p:spPr bwMode="auto">
          <a:xfrm>
            <a:off x="4205288" y="1316038"/>
            <a:ext cx="0" cy="70802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21" name="Text Box 42"/>
          <p:cNvSpPr txBox="1">
            <a:spLocks noChangeArrowheads="1"/>
          </p:cNvSpPr>
          <p:nvPr/>
        </p:nvSpPr>
        <p:spPr bwMode="auto">
          <a:xfrm rot="1566880">
            <a:off x="5330825" y="2751138"/>
            <a:ext cx="136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insidePromise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2" name="Text Box 46"/>
          <p:cNvSpPr txBox="1">
            <a:spLocks noChangeArrowheads="1"/>
          </p:cNvSpPr>
          <p:nvPr/>
        </p:nvSpPr>
        <p:spPr bwMode="auto">
          <a:xfrm>
            <a:off x="5300663" y="630238"/>
            <a:ext cx="781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25623" name="Text Box 47"/>
          <p:cNvSpPr txBox="1">
            <a:spLocks noChangeArrowheads="1"/>
          </p:cNvSpPr>
          <p:nvPr/>
        </p:nvSpPr>
        <p:spPr bwMode="auto">
          <a:xfrm>
            <a:off x="2486025" y="630238"/>
            <a:ext cx="776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grpSp>
        <p:nvGrpSpPr>
          <p:cNvPr id="22552" name="Group 6"/>
          <p:cNvGrpSpPr>
            <a:grpSpLocks/>
          </p:cNvGrpSpPr>
          <p:nvPr/>
        </p:nvGrpSpPr>
        <p:grpSpPr bwMode="auto">
          <a:xfrm>
            <a:off x="3557588" y="554038"/>
            <a:ext cx="1301750" cy="812800"/>
            <a:chOff x="3495675" y="762000"/>
            <a:chExt cx="1301750" cy="812800"/>
          </a:xfrm>
        </p:grpSpPr>
        <p:sp>
          <p:nvSpPr>
            <p:cNvPr id="25688" name="Rectangle 26"/>
            <p:cNvSpPr>
              <a:spLocks noChangeArrowheads="1"/>
            </p:cNvSpPr>
            <p:nvPr/>
          </p:nvSpPr>
          <p:spPr bwMode="auto">
            <a:xfrm>
              <a:off x="3495675" y="762000"/>
              <a:ext cx="1301750" cy="812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5689" name="Text Box 27"/>
            <p:cNvSpPr txBox="1">
              <a:spLocks noChangeArrowheads="1"/>
            </p:cNvSpPr>
            <p:nvPr/>
          </p:nvSpPr>
          <p:spPr bwMode="auto">
            <a:xfrm>
              <a:off x="3568700" y="825500"/>
              <a:ext cx="1116012" cy="6461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Event     Type</a:t>
              </a:r>
            </a:p>
          </p:txBody>
        </p:sp>
      </p:grpSp>
      <p:sp>
        <p:nvSpPr>
          <p:cNvPr id="25625" name="Line 15"/>
          <p:cNvSpPr>
            <a:spLocks noChangeShapeType="1"/>
          </p:cNvSpPr>
          <p:nvPr/>
        </p:nvSpPr>
        <p:spPr bwMode="auto">
          <a:xfrm flipH="1">
            <a:off x="2500313" y="2916238"/>
            <a:ext cx="11303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26" name="Line 16"/>
          <p:cNvSpPr>
            <a:spLocks noChangeShapeType="1"/>
          </p:cNvSpPr>
          <p:nvPr/>
        </p:nvSpPr>
        <p:spPr bwMode="auto">
          <a:xfrm>
            <a:off x="2500312" y="2605088"/>
            <a:ext cx="2" cy="311149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27" name="Text Box 20"/>
          <p:cNvSpPr txBox="1">
            <a:spLocks noChangeArrowheads="1"/>
          </p:cNvSpPr>
          <p:nvPr/>
        </p:nvSpPr>
        <p:spPr bwMode="auto">
          <a:xfrm>
            <a:off x="3846513" y="4516438"/>
            <a:ext cx="930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duality</a:t>
            </a:r>
          </a:p>
        </p:txBody>
      </p:sp>
      <p:sp>
        <p:nvSpPr>
          <p:cNvPr id="25628" name="Line 14"/>
          <p:cNvSpPr>
            <a:spLocks noChangeShapeType="1"/>
          </p:cNvSpPr>
          <p:nvPr/>
        </p:nvSpPr>
        <p:spPr bwMode="auto">
          <a:xfrm rot="16200000" flipH="1">
            <a:off x="3625850" y="4641851"/>
            <a:ext cx="250825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29" name="Line 15"/>
          <p:cNvSpPr>
            <a:spLocks noChangeShapeType="1"/>
          </p:cNvSpPr>
          <p:nvPr/>
        </p:nvSpPr>
        <p:spPr bwMode="auto">
          <a:xfrm rot="16200000" flipH="1">
            <a:off x="4473575" y="4641851"/>
            <a:ext cx="250825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0" name="Line 16"/>
          <p:cNvSpPr>
            <a:spLocks noChangeShapeType="1"/>
          </p:cNvSpPr>
          <p:nvPr/>
        </p:nvSpPr>
        <p:spPr bwMode="auto">
          <a:xfrm rot="-5400000">
            <a:off x="4175126" y="4343400"/>
            <a:ext cx="0" cy="84772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1" name="Line 40"/>
          <p:cNvSpPr>
            <a:spLocks noChangeShapeType="1"/>
          </p:cNvSpPr>
          <p:nvPr/>
        </p:nvSpPr>
        <p:spPr bwMode="auto">
          <a:xfrm>
            <a:off x="2212975" y="2192338"/>
            <a:ext cx="1362075" cy="254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2" name="Line 40"/>
          <p:cNvSpPr>
            <a:spLocks noChangeShapeType="1"/>
          </p:cNvSpPr>
          <p:nvPr/>
        </p:nvSpPr>
        <p:spPr bwMode="auto">
          <a:xfrm flipH="1">
            <a:off x="2076450" y="4151313"/>
            <a:ext cx="14843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3" name="Line 40"/>
          <p:cNvSpPr>
            <a:spLocks noChangeShapeType="1"/>
          </p:cNvSpPr>
          <p:nvPr/>
        </p:nvSpPr>
        <p:spPr bwMode="auto">
          <a:xfrm flipH="1">
            <a:off x="4862513" y="4211638"/>
            <a:ext cx="151765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4" name="Line 40"/>
          <p:cNvSpPr>
            <a:spLocks noChangeShapeType="1"/>
          </p:cNvSpPr>
          <p:nvPr/>
        </p:nvSpPr>
        <p:spPr bwMode="auto">
          <a:xfrm flipH="1">
            <a:off x="4181475" y="2970213"/>
            <a:ext cx="7938" cy="7778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5" name="Text Box 24"/>
          <p:cNvSpPr txBox="1">
            <a:spLocks noChangeArrowheads="1"/>
          </p:cNvSpPr>
          <p:nvPr/>
        </p:nvSpPr>
        <p:spPr bwMode="auto">
          <a:xfrm>
            <a:off x="2049463" y="3214688"/>
            <a:ext cx="758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</a:p>
        </p:txBody>
      </p:sp>
      <p:sp>
        <p:nvSpPr>
          <p:cNvPr id="25636" name="Text Box 24"/>
          <p:cNvSpPr txBox="1">
            <a:spLocks noChangeArrowheads="1"/>
          </p:cNvSpPr>
          <p:nvPr/>
        </p:nvSpPr>
        <p:spPr bwMode="auto">
          <a:xfrm>
            <a:off x="4667250" y="3265488"/>
            <a:ext cx="804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</a:p>
        </p:txBody>
      </p:sp>
      <p:sp>
        <p:nvSpPr>
          <p:cNvPr id="25637" name="Line 40"/>
          <p:cNvSpPr>
            <a:spLocks noChangeShapeType="1"/>
          </p:cNvSpPr>
          <p:nvPr/>
        </p:nvSpPr>
        <p:spPr bwMode="auto">
          <a:xfrm flipH="1">
            <a:off x="4633913" y="1020763"/>
            <a:ext cx="1808162" cy="10033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8" name="Text Box 25"/>
          <p:cNvSpPr txBox="1">
            <a:spLocks noChangeArrowheads="1"/>
          </p:cNvSpPr>
          <p:nvPr/>
        </p:nvSpPr>
        <p:spPr bwMode="auto">
          <a:xfrm>
            <a:off x="7747000" y="85725"/>
            <a:ext cx="685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typify</a:t>
            </a:r>
          </a:p>
        </p:txBody>
      </p:sp>
      <p:sp>
        <p:nvSpPr>
          <p:cNvPr id="25639" name="Line 40"/>
          <p:cNvSpPr>
            <a:spLocks noChangeShapeType="1"/>
          </p:cNvSpPr>
          <p:nvPr/>
        </p:nvSpPr>
        <p:spPr bwMode="auto">
          <a:xfrm flipV="1">
            <a:off x="6157913" y="4948238"/>
            <a:ext cx="2743200" cy="25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8888412" y="115888"/>
            <a:ext cx="12701" cy="48577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1" name="Line 40"/>
          <p:cNvSpPr>
            <a:spLocks noChangeShapeType="1"/>
          </p:cNvSpPr>
          <p:nvPr/>
        </p:nvSpPr>
        <p:spPr bwMode="auto">
          <a:xfrm>
            <a:off x="4862513" y="4525963"/>
            <a:ext cx="1295400" cy="4476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2" name="Line 40"/>
          <p:cNvSpPr>
            <a:spLocks noChangeShapeType="1"/>
          </p:cNvSpPr>
          <p:nvPr/>
        </p:nvSpPr>
        <p:spPr bwMode="auto">
          <a:xfrm>
            <a:off x="1425575" y="398463"/>
            <a:ext cx="5662613" cy="31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3184525" y="115888"/>
            <a:ext cx="781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25644" name="Line 40"/>
          <p:cNvSpPr>
            <a:spLocks noChangeShapeType="1"/>
          </p:cNvSpPr>
          <p:nvPr/>
        </p:nvSpPr>
        <p:spPr bwMode="auto">
          <a:xfrm flipV="1">
            <a:off x="5311775" y="107949"/>
            <a:ext cx="3589338" cy="142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5" name="Line 40"/>
          <p:cNvSpPr>
            <a:spLocks noChangeShapeType="1"/>
          </p:cNvSpPr>
          <p:nvPr/>
        </p:nvSpPr>
        <p:spPr bwMode="auto">
          <a:xfrm flipH="1">
            <a:off x="2076450" y="2970213"/>
            <a:ext cx="1920875" cy="74295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6" name="Line 40"/>
          <p:cNvSpPr>
            <a:spLocks noChangeShapeType="1"/>
          </p:cNvSpPr>
          <p:nvPr/>
        </p:nvSpPr>
        <p:spPr bwMode="auto">
          <a:xfrm>
            <a:off x="4405313" y="2970213"/>
            <a:ext cx="1974850" cy="8413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7" name="Line 40"/>
          <p:cNvSpPr>
            <a:spLocks noChangeShapeType="1"/>
          </p:cNvSpPr>
          <p:nvPr/>
        </p:nvSpPr>
        <p:spPr bwMode="auto">
          <a:xfrm flipH="1" flipV="1">
            <a:off x="4862513" y="3983038"/>
            <a:ext cx="151765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8" name="Line 40"/>
          <p:cNvSpPr>
            <a:spLocks noChangeShapeType="1"/>
          </p:cNvSpPr>
          <p:nvPr/>
        </p:nvSpPr>
        <p:spPr bwMode="auto">
          <a:xfrm>
            <a:off x="407988" y="1290638"/>
            <a:ext cx="338137" cy="24225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9" name="Line 40"/>
          <p:cNvSpPr>
            <a:spLocks noChangeShapeType="1"/>
          </p:cNvSpPr>
          <p:nvPr/>
        </p:nvSpPr>
        <p:spPr bwMode="auto">
          <a:xfrm>
            <a:off x="2165350" y="1141413"/>
            <a:ext cx="1562100" cy="8794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0799" y="1850231"/>
            <a:ext cx="1301750" cy="812800"/>
            <a:chOff x="-3098800" y="1092200"/>
            <a:chExt cx="1301750" cy="812800"/>
          </a:xfrm>
          <a:solidFill>
            <a:srgbClr val="FF0066"/>
          </a:solidFill>
        </p:grpSpPr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-3098800" y="1092200"/>
              <a:ext cx="1301750" cy="8128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-3025146" y="1290935"/>
              <a:ext cx="1116014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Contract</a:t>
              </a:r>
            </a:p>
          </p:txBody>
        </p:sp>
      </p:grpSp>
      <p:sp>
        <p:nvSpPr>
          <p:cNvPr id="25651" name="Line 40"/>
          <p:cNvSpPr>
            <a:spLocks noChangeShapeType="1"/>
          </p:cNvSpPr>
          <p:nvPr/>
        </p:nvSpPr>
        <p:spPr bwMode="auto">
          <a:xfrm>
            <a:off x="7758113" y="938213"/>
            <a:ext cx="838200" cy="3778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2" name="Text Box 33"/>
          <p:cNvSpPr txBox="1">
            <a:spLocks noChangeArrowheads="1"/>
          </p:cNvSpPr>
          <p:nvPr/>
        </p:nvSpPr>
        <p:spPr bwMode="auto">
          <a:xfrm>
            <a:off x="2673350" y="2195513"/>
            <a:ext cx="717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</a:p>
        </p:txBody>
      </p:sp>
      <p:sp>
        <p:nvSpPr>
          <p:cNvPr id="25653" name="Line 14"/>
          <p:cNvSpPr>
            <a:spLocks noChangeShapeType="1"/>
          </p:cNvSpPr>
          <p:nvPr/>
        </p:nvSpPr>
        <p:spPr bwMode="auto">
          <a:xfrm rot="10800000" flipH="1" flipV="1">
            <a:off x="7662863" y="4310063"/>
            <a:ext cx="10033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4" name="Line 15"/>
          <p:cNvSpPr>
            <a:spLocks noChangeShapeType="1"/>
          </p:cNvSpPr>
          <p:nvPr/>
        </p:nvSpPr>
        <p:spPr bwMode="auto">
          <a:xfrm rot="10800000" flipH="1">
            <a:off x="7662863" y="3983038"/>
            <a:ext cx="10033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5" name="Line 16"/>
          <p:cNvSpPr>
            <a:spLocks noChangeShapeType="1"/>
          </p:cNvSpPr>
          <p:nvPr/>
        </p:nvSpPr>
        <p:spPr bwMode="auto">
          <a:xfrm rot="10800000">
            <a:off x="8672513" y="3983038"/>
            <a:ext cx="0" cy="32702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6" name="Line 14"/>
          <p:cNvSpPr>
            <a:spLocks noChangeShapeType="1"/>
          </p:cNvSpPr>
          <p:nvPr/>
        </p:nvSpPr>
        <p:spPr bwMode="auto">
          <a:xfrm flipH="1" flipV="1">
            <a:off x="2500311" y="2611437"/>
            <a:ext cx="1092199" cy="7938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7" name="Text Box 17"/>
          <p:cNvSpPr txBox="1">
            <a:spLocks noChangeArrowheads="1"/>
          </p:cNvSpPr>
          <p:nvPr/>
        </p:nvSpPr>
        <p:spPr bwMode="auto">
          <a:xfrm>
            <a:off x="4956175" y="2071688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</a:p>
        </p:txBody>
      </p:sp>
      <p:sp>
        <p:nvSpPr>
          <p:cNvPr id="25658" name="Line 14"/>
          <p:cNvSpPr>
            <a:spLocks noChangeShapeType="1"/>
          </p:cNvSpPr>
          <p:nvPr/>
        </p:nvSpPr>
        <p:spPr bwMode="auto">
          <a:xfrm flipH="1" flipV="1">
            <a:off x="4887913" y="2055813"/>
            <a:ext cx="1044575" cy="127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9" name="Line 15"/>
          <p:cNvSpPr>
            <a:spLocks noChangeShapeType="1"/>
          </p:cNvSpPr>
          <p:nvPr/>
        </p:nvSpPr>
        <p:spPr bwMode="auto">
          <a:xfrm flipH="1">
            <a:off x="4870450" y="2382838"/>
            <a:ext cx="1044575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0" name="Line 16"/>
          <p:cNvSpPr>
            <a:spLocks noChangeShapeType="1"/>
          </p:cNvSpPr>
          <p:nvPr/>
        </p:nvSpPr>
        <p:spPr bwMode="auto">
          <a:xfrm>
            <a:off x="5932488" y="2062163"/>
            <a:ext cx="0" cy="32702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1" name="Rectangle 26"/>
          <p:cNvSpPr>
            <a:spLocks noChangeArrowheads="1"/>
          </p:cNvSpPr>
          <p:nvPr/>
        </p:nvSpPr>
        <p:spPr bwMode="auto">
          <a:xfrm>
            <a:off x="3575050" y="2020888"/>
            <a:ext cx="1301750" cy="942975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kern="0">
              <a:solidFill>
                <a:srgbClr val="000000"/>
              </a:solidFill>
            </a:endParaRPr>
          </a:p>
        </p:txBody>
      </p:sp>
      <p:sp>
        <p:nvSpPr>
          <p:cNvPr id="25662" name="Text Box 27"/>
          <p:cNvSpPr txBox="1">
            <a:spLocks noChangeArrowheads="1"/>
          </p:cNvSpPr>
          <p:nvPr/>
        </p:nvSpPr>
        <p:spPr bwMode="auto">
          <a:xfrm>
            <a:off x="3654425" y="2284413"/>
            <a:ext cx="1116013" cy="460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Commitment</a:t>
            </a:r>
          </a:p>
        </p:txBody>
      </p:sp>
      <p:sp>
        <p:nvSpPr>
          <p:cNvPr id="25663" name="Line 40"/>
          <p:cNvSpPr>
            <a:spLocks noChangeShapeType="1"/>
          </p:cNvSpPr>
          <p:nvPr/>
        </p:nvSpPr>
        <p:spPr bwMode="auto">
          <a:xfrm>
            <a:off x="4891088" y="2776538"/>
            <a:ext cx="2054225" cy="10318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4" name="Line 40"/>
          <p:cNvSpPr>
            <a:spLocks noChangeShapeType="1"/>
          </p:cNvSpPr>
          <p:nvPr/>
        </p:nvSpPr>
        <p:spPr bwMode="auto">
          <a:xfrm flipV="1">
            <a:off x="7710488" y="3652838"/>
            <a:ext cx="885825" cy="1492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5" name="Line 40"/>
          <p:cNvSpPr>
            <a:spLocks noChangeShapeType="1"/>
          </p:cNvSpPr>
          <p:nvPr/>
        </p:nvSpPr>
        <p:spPr bwMode="auto">
          <a:xfrm>
            <a:off x="4889501" y="2509838"/>
            <a:ext cx="2679699" cy="1290637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6" name="Line 40"/>
          <p:cNvSpPr>
            <a:spLocks noChangeShapeType="1"/>
          </p:cNvSpPr>
          <p:nvPr/>
        </p:nvSpPr>
        <p:spPr bwMode="auto">
          <a:xfrm flipH="1">
            <a:off x="376238" y="957263"/>
            <a:ext cx="450850" cy="3206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7" name="Text Box 25"/>
          <p:cNvSpPr txBox="1">
            <a:spLocks noChangeArrowheads="1"/>
          </p:cNvSpPr>
          <p:nvPr/>
        </p:nvSpPr>
        <p:spPr bwMode="auto">
          <a:xfrm>
            <a:off x="4454525" y="1604963"/>
            <a:ext cx="80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</a:p>
        </p:txBody>
      </p:sp>
      <p:sp>
        <p:nvSpPr>
          <p:cNvPr id="25668" name="Rectangle 26"/>
          <p:cNvSpPr>
            <a:spLocks noChangeArrowheads="1"/>
          </p:cNvSpPr>
          <p:nvPr/>
        </p:nvSpPr>
        <p:spPr bwMode="auto">
          <a:xfrm>
            <a:off x="6353175" y="3795713"/>
            <a:ext cx="1301750" cy="812800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kern="0">
              <a:solidFill>
                <a:srgbClr val="000000"/>
              </a:solidFill>
            </a:endParaRPr>
          </a:p>
        </p:txBody>
      </p:sp>
      <p:sp>
        <p:nvSpPr>
          <p:cNvPr id="25669" name="Text Box 27"/>
          <p:cNvSpPr txBox="1">
            <a:spLocks noChangeArrowheads="1"/>
          </p:cNvSpPr>
          <p:nvPr/>
        </p:nvSpPr>
        <p:spPr bwMode="auto">
          <a:xfrm>
            <a:off x="6483350" y="3957638"/>
            <a:ext cx="1116013" cy="4603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Agent</a:t>
            </a:r>
          </a:p>
        </p:txBody>
      </p:sp>
      <p:grpSp>
        <p:nvGrpSpPr>
          <p:cNvPr id="2071" name="Group 5"/>
          <p:cNvGrpSpPr>
            <a:grpSpLocks/>
          </p:cNvGrpSpPr>
          <p:nvPr/>
        </p:nvGrpSpPr>
        <p:grpSpPr bwMode="auto">
          <a:xfrm>
            <a:off x="817612" y="580231"/>
            <a:ext cx="1301750" cy="812800"/>
            <a:chOff x="9673731" y="241199"/>
            <a:chExt cx="1302059" cy="813112"/>
          </a:xfrm>
          <a:solidFill>
            <a:srgbClr val="FFFF00"/>
          </a:solidFill>
        </p:grpSpPr>
        <p:sp>
          <p:nvSpPr>
            <p:cNvPr id="2122" name="Rectangle 26"/>
            <p:cNvSpPr>
              <a:spLocks noChangeArrowheads="1"/>
            </p:cNvSpPr>
            <p:nvPr/>
          </p:nvSpPr>
          <p:spPr bwMode="auto">
            <a:xfrm>
              <a:off x="9673731" y="241199"/>
              <a:ext cx="1302059" cy="813112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123" name="Text Box 27"/>
            <p:cNvSpPr txBox="1">
              <a:spLocks noChangeArrowheads="1"/>
            </p:cNvSpPr>
            <p:nvPr/>
          </p:nvSpPr>
          <p:spPr bwMode="auto">
            <a:xfrm>
              <a:off x="9747402" y="304800"/>
              <a:ext cx="1116279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Resource  Type</a:t>
              </a:r>
            </a:p>
          </p:txBody>
        </p:sp>
      </p:grpSp>
      <p:grpSp>
        <p:nvGrpSpPr>
          <p:cNvPr id="22599" name="Group 3"/>
          <p:cNvGrpSpPr>
            <a:grpSpLocks/>
          </p:cNvGrpSpPr>
          <p:nvPr/>
        </p:nvGrpSpPr>
        <p:grpSpPr bwMode="auto">
          <a:xfrm>
            <a:off x="774700" y="3713163"/>
            <a:ext cx="1301750" cy="812800"/>
            <a:chOff x="712788" y="3919538"/>
            <a:chExt cx="1301750" cy="812800"/>
          </a:xfrm>
        </p:grpSpPr>
        <p:sp>
          <p:nvSpPr>
            <p:cNvPr id="25686" name="Rectangle 26"/>
            <p:cNvSpPr>
              <a:spLocks noChangeArrowheads="1"/>
            </p:cNvSpPr>
            <p:nvPr/>
          </p:nvSpPr>
          <p:spPr bwMode="auto">
            <a:xfrm>
              <a:off x="712788" y="3919538"/>
              <a:ext cx="1301750" cy="8128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5687" name="Text Box 27"/>
            <p:cNvSpPr txBox="1">
              <a:spLocks noChangeArrowheads="1"/>
            </p:cNvSpPr>
            <p:nvPr/>
          </p:nvSpPr>
          <p:spPr bwMode="auto">
            <a:xfrm>
              <a:off x="815976" y="4095750"/>
              <a:ext cx="1116012" cy="4619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Resource</a:t>
              </a:r>
            </a:p>
          </p:txBody>
        </p:sp>
      </p:grpSp>
      <p:grpSp>
        <p:nvGrpSpPr>
          <p:cNvPr id="22600" name="Group 5"/>
          <p:cNvGrpSpPr>
            <a:grpSpLocks/>
          </p:cNvGrpSpPr>
          <p:nvPr/>
        </p:nvGrpSpPr>
        <p:grpSpPr bwMode="auto">
          <a:xfrm>
            <a:off x="3567113" y="3754438"/>
            <a:ext cx="1295400" cy="762000"/>
            <a:chOff x="3505200" y="3962400"/>
            <a:chExt cx="1295400" cy="762000"/>
          </a:xfrm>
        </p:grpSpPr>
        <p:sp>
          <p:nvSpPr>
            <p:cNvPr id="25684" name="Rectangle 26"/>
            <p:cNvSpPr>
              <a:spLocks noChangeArrowheads="1"/>
            </p:cNvSpPr>
            <p:nvPr/>
          </p:nvSpPr>
          <p:spPr bwMode="auto">
            <a:xfrm>
              <a:off x="3505200" y="3962400"/>
              <a:ext cx="1295400" cy="762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5685" name="Text Box 27"/>
            <p:cNvSpPr txBox="1">
              <a:spLocks noChangeArrowheads="1"/>
            </p:cNvSpPr>
            <p:nvPr/>
          </p:nvSpPr>
          <p:spPr bwMode="auto">
            <a:xfrm>
              <a:off x="3602037" y="4110037"/>
              <a:ext cx="1116013" cy="4619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Event</a:t>
              </a:r>
            </a:p>
          </p:txBody>
        </p:sp>
      </p:grpSp>
      <p:grpSp>
        <p:nvGrpSpPr>
          <p:cNvPr id="22601" name="Group 7"/>
          <p:cNvGrpSpPr>
            <a:grpSpLocks/>
          </p:cNvGrpSpPr>
          <p:nvPr/>
        </p:nvGrpSpPr>
        <p:grpSpPr bwMode="auto">
          <a:xfrm>
            <a:off x="6456363" y="554038"/>
            <a:ext cx="1301750" cy="812800"/>
            <a:chOff x="6394450" y="760413"/>
            <a:chExt cx="1301750" cy="814387"/>
          </a:xfrm>
        </p:grpSpPr>
        <p:sp>
          <p:nvSpPr>
            <p:cNvPr id="25682" name="Rectangle 26"/>
            <p:cNvSpPr>
              <a:spLocks noChangeArrowheads="1"/>
            </p:cNvSpPr>
            <p:nvPr/>
          </p:nvSpPr>
          <p:spPr bwMode="auto">
            <a:xfrm>
              <a:off x="6394450" y="760413"/>
              <a:ext cx="1301750" cy="81438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5683" name="Text Box 27"/>
            <p:cNvSpPr txBox="1">
              <a:spLocks noChangeArrowheads="1"/>
            </p:cNvSpPr>
            <p:nvPr/>
          </p:nvSpPr>
          <p:spPr bwMode="auto">
            <a:xfrm>
              <a:off x="6467475" y="824037"/>
              <a:ext cx="1116012" cy="6473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Agent    Type</a:t>
              </a:r>
            </a:p>
          </p:txBody>
        </p:sp>
      </p:grpSp>
      <p:sp>
        <p:nvSpPr>
          <p:cNvPr id="25676" name="Line 40"/>
          <p:cNvSpPr>
            <a:spLocks noChangeShapeType="1"/>
          </p:cNvSpPr>
          <p:nvPr/>
        </p:nvSpPr>
        <p:spPr bwMode="auto">
          <a:xfrm>
            <a:off x="0" y="1552575"/>
            <a:ext cx="9156700" cy="28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78" name="TextBox 91"/>
          <p:cNvSpPr txBox="1">
            <a:spLocks noChangeArrowheads="1"/>
          </p:cNvSpPr>
          <p:nvPr/>
        </p:nvSpPr>
        <p:spPr bwMode="auto">
          <a:xfrm>
            <a:off x="76200" y="-7938"/>
            <a:ext cx="2493963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>
                <a:solidFill>
                  <a:srgbClr val="000000"/>
                </a:solidFill>
              </a:rPr>
              <a:t>The Policy Layer</a:t>
            </a:r>
          </a:p>
        </p:txBody>
      </p:sp>
      <p:sp>
        <p:nvSpPr>
          <p:cNvPr id="25679" name="TextBox 92"/>
          <p:cNvSpPr txBox="1">
            <a:spLocks noChangeArrowheads="1"/>
          </p:cNvSpPr>
          <p:nvPr/>
        </p:nvSpPr>
        <p:spPr bwMode="auto">
          <a:xfrm>
            <a:off x="5861050" y="2351088"/>
            <a:ext cx="267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The Scheduling Layer</a:t>
            </a:r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>
            <a:off x="7010400" y="4629150"/>
            <a:ext cx="4763" cy="6000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5" name="Line 40"/>
          <p:cNvSpPr>
            <a:spLocks noChangeShapeType="1"/>
          </p:cNvSpPr>
          <p:nvPr/>
        </p:nvSpPr>
        <p:spPr bwMode="auto">
          <a:xfrm flipV="1">
            <a:off x="171450" y="2192337"/>
            <a:ext cx="30164" cy="3436937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40"/>
          <p:cNvSpPr>
            <a:spLocks noChangeShapeType="1"/>
          </p:cNvSpPr>
          <p:nvPr/>
        </p:nvSpPr>
        <p:spPr bwMode="auto">
          <a:xfrm flipV="1">
            <a:off x="407988" y="5207000"/>
            <a:ext cx="6602412" cy="635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7" name="Line 40"/>
          <p:cNvSpPr>
            <a:spLocks noChangeShapeType="1"/>
          </p:cNvSpPr>
          <p:nvPr/>
        </p:nvSpPr>
        <p:spPr bwMode="auto">
          <a:xfrm flipH="1" flipV="1">
            <a:off x="400049" y="2490788"/>
            <a:ext cx="7938" cy="2779712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8" name="Line 40"/>
          <p:cNvSpPr>
            <a:spLocks noChangeShapeType="1"/>
          </p:cNvSpPr>
          <p:nvPr/>
        </p:nvSpPr>
        <p:spPr bwMode="auto">
          <a:xfrm>
            <a:off x="7391400" y="4629150"/>
            <a:ext cx="3175" cy="9175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9" name="Line 40"/>
          <p:cNvSpPr>
            <a:spLocks noChangeShapeType="1"/>
          </p:cNvSpPr>
          <p:nvPr/>
        </p:nvSpPr>
        <p:spPr bwMode="auto">
          <a:xfrm flipV="1">
            <a:off x="173038" y="5554663"/>
            <a:ext cx="7218362" cy="5715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0" name="Line 40"/>
          <p:cNvSpPr>
            <a:spLocks noChangeShapeType="1"/>
          </p:cNvSpPr>
          <p:nvPr/>
        </p:nvSpPr>
        <p:spPr bwMode="auto">
          <a:xfrm>
            <a:off x="384175" y="2490788"/>
            <a:ext cx="530903" cy="4762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1" name="Line 40"/>
          <p:cNvSpPr>
            <a:spLocks noChangeShapeType="1"/>
          </p:cNvSpPr>
          <p:nvPr/>
        </p:nvSpPr>
        <p:spPr bwMode="auto">
          <a:xfrm>
            <a:off x="203201" y="2206625"/>
            <a:ext cx="711878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 Box 42"/>
          <p:cNvSpPr txBox="1">
            <a:spLocks noChangeArrowheads="1"/>
          </p:cNvSpPr>
          <p:nvPr/>
        </p:nvSpPr>
        <p:spPr bwMode="auto">
          <a:xfrm>
            <a:off x="2733675" y="4922838"/>
            <a:ext cx="1366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insideNegotiate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auto">
          <a:xfrm>
            <a:off x="2747963" y="5334000"/>
            <a:ext cx="1595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outsideNegotiate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92"/>
          <p:cNvSpPr txBox="1">
            <a:spLocks noChangeArrowheads="1"/>
          </p:cNvSpPr>
          <p:nvPr/>
        </p:nvSpPr>
        <p:spPr bwMode="auto">
          <a:xfrm>
            <a:off x="-381000" y="5638800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The Accountability Layer</a:t>
            </a:r>
          </a:p>
        </p:txBody>
      </p:sp>
      <p:sp>
        <p:nvSpPr>
          <p:cNvPr id="105" name="Line 40"/>
          <p:cNvSpPr>
            <a:spLocks noChangeShapeType="1"/>
          </p:cNvSpPr>
          <p:nvPr/>
        </p:nvSpPr>
        <p:spPr bwMode="auto">
          <a:xfrm>
            <a:off x="0" y="3470275"/>
            <a:ext cx="9156700" cy="28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6" name="Line 40"/>
          <p:cNvSpPr>
            <a:spLocks noChangeShapeType="1"/>
          </p:cNvSpPr>
          <p:nvPr/>
        </p:nvSpPr>
        <p:spPr bwMode="auto">
          <a:xfrm>
            <a:off x="88900" y="5999163"/>
            <a:ext cx="9036050" cy="36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618" name="TextBox 89"/>
          <p:cNvSpPr txBox="1">
            <a:spLocks noChangeArrowheads="1"/>
          </p:cNvSpPr>
          <p:nvPr/>
        </p:nvSpPr>
        <p:spPr bwMode="auto">
          <a:xfrm>
            <a:off x="384175" y="6281997"/>
            <a:ext cx="8607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5-5 </a:t>
            </a:r>
            <a:r>
              <a:rPr lang="en-US" altLang="en-US" sz="2000" b="1" dirty="0"/>
              <a:t>–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REA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Metamodel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(Trading Partner View at MOF M2)</a:t>
            </a:r>
          </a:p>
        </p:txBody>
      </p:sp>
    </p:spTree>
    <p:extLst>
      <p:ext uri="{BB962C8B-B14F-4D97-AF65-F5344CB8AC3E}">
        <p14:creationId xmlns:p14="http://schemas.microsoft.com/office/powerpoint/2010/main" val="307648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-22606" y="26987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603" name="Text Box 25"/>
          <p:cNvSpPr txBox="1">
            <a:spLocks noChangeArrowheads="1"/>
          </p:cNvSpPr>
          <p:nvPr/>
        </p:nvSpPr>
        <p:spPr bwMode="auto">
          <a:xfrm>
            <a:off x="173038" y="804863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typify</a:t>
            </a:r>
          </a:p>
        </p:txBody>
      </p:sp>
      <p:sp>
        <p:nvSpPr>
          <p:cNvPr id="25604" name="Text Box 25"/>
          <p:cNvSpPr txBox="1">
            <a:spLocks noChangeArrowheads="1"/>
          </p:cNvSpPr>
          <p:nvPr/>
        </p:nvSpPr>
        <p:spPr bwMode="auto">
          <a:xfrm>
            <a:off x="7935119" y="1247775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typify</a:t>
            </a:r>
          </a:p>
        </p:txBody>
      </p:sp>
      <p:sp>
        <p:nvSpPr>
          <p:cNvPr id="25605" name="Text Box 24"/>
          <p:cNvSpPr txBox="1">
            <a:spLocks noChangeArrowheads="1"/>
          </p:cNvSpPr>
          <p:nvPr/>
        </p:nvSpPr>
        <p:spPr bwMode="auto">
          <a:xfrm>
            <a:off x="7653338" y="4021138"/>
            <a:ext cx="1095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2570163" y="2614613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reciprocal</a:t>
            </a:r>
          </a:p>
        </p:txBody>
      </p:sp>
      <p:sp>
        <p:nvSpPr>
          <p:cNvPr id="25607" name="Text Box 42"/>
          <p:cNvSpPr txBox="1">
            <a:spLocks noChangeArrowheads="1"/>
          </p:cNvSpPr>
          <p:nvPr/>
        </p:nvSpPr>
        <p:spPr bwMode="auto">
          <a:xfrm rot="1587398">
            <a:off x="5156200" y="2989263"/>
            <a:ext cx="142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toPromise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Line 40"/>
          <p:cNvSpPr>
            <a:spLocks noChangeShapeType="1"/>
          </p:cNvSpPr>
          <p:nvPr/>
        </p:nvSpPr>
        <p:spPr bwMode="auto">
          <a:xfrm flipH="1">
            <a:off x="1425575" y="401638"/>
            <a:ext cx="4763" cy="177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09" name="Line 40"/>
          <p:cNvSpPr>
            <a:spLocks noChangeShapeType="1"/>
          </p:cNvSpPr>
          <p:nvPr/>
        </p:nvSpPr>
        <p:spPr bwMode="auto">
          <a:xfrm flipH="1">
            <a:off x="7072313" y="401638"/>
            <a:ext cx="4762" cy="177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10" name="Line 40"/>
          <p:cNvSpPr>
            <a:spLocks noChangeShapeType="1"/>
          </p:cNvSpPr>
          <p:nvPr/>
        </p:nvSpPr>
        <p:spPr bwMode="auto">
          <a:xfrm>
            <a:off x="2119313" y="985838"/>
            <a:ext cx="1438275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786313" y="122238"/>
            <a:ext cx="514350" cy="431800"/>
          </a:xfrm>
          <a:prstGeom prst="line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Line 40"/>
          <p:cNvSpPr>
            <a:spLocks noChangeShapeType="1"/>
          </p:cNvSpPr>
          <p:nvPr/>
        </p:nvSpPr>
        <p:spPr bwMode="auto">
          <a:xfrm flipH="1">
            <a:off x="8596313" y="1290638"/>
            <a:ext cx="0" cy="2362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13" name="Line 40"/>
          <p:cNvSpPr>
            <a:spLocks noChangeShapeType="1"/>
          </p:cNvSpPr>
          <p:nvPr/>
        </p:nvSpPr>
        <p:spPr bwMode="auto">
          <a:xfrm flipV="1">
            <a:off x="4891088" y="960438"/>
            <a:ext cx="1592262" cy="63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14" name="Text Box 8"/>
          <p:cNvSpPr txBox="1">
            <a:spLocks noChangeArrowheads="1"/>
          </p:cNvSpPr>
          <p:nvPr/>
        </p:nvSpPr>
        <p:spPr bwMode="auto">
          <a:xfrm>
            <a:off x="2306638" y="3865563"/>
            <a:ext cx="1023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stockFlow</a:t>
            </a:r>
          </a:p>
        </p:txBody>
      </p:sp>
      <p:sp>
        <p:nvSpPr>
          <p:cNvPr id="25615" name="Text Box 9"/>
          <p:cNvSpPr txBox="1">
            <a:spLocks noChangeArrowheads="1"/>
          </p:cNvSpPr>
          <p:nvPr/>
        </p:nvSpPr>
        <p:spPr bwMode="auto">
          <a:xfrm>
            <a:off x="4891088" y="3762375"/>
            <a:ext cx="1460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fromParticipate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6" name="Text Box 10"/>
          <p:cNvSpPr txBox="1">
            <a:spLocks noChangeArrowheads="1"/>
          </p:cNvSpPr>
          <p:nvPr/>
        </p:nvSpPr>
        <p:spPr bwMode="auto">
          <a:xfrm>
            <a:off x="4891088" y="4167188"/>
            <a:ext cx="153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toParticipate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7" name="Text Box 19"/>
          <p:cNvSpPr txBox="1">
            <a:spLocks noChangeArrowheads="1"/>
          </p:cNvSpPr>
          <p:nvPr/>
        </p:nvSpPr>
        <p:spPr bwMode="auto">
          <a:xfrm>
            <a:off x="3682299" y="3140075"/>
            <a:ext cx="598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fulfill</a:t>
            </a:r>
          </a:p>
        </p:txBody>
      </p:sp>
      <p:sp>
        <p:nvSpPr>
          <p:cNvPr id="25618" name="Text Box 33"/>
          <p:cNvSpPr txBox="1">
            <a:spLocks noChangeArrowheads="1"/>
          </p:cNvSpPr>
          <p:nvPr/>
        </p:nvSpPr>
        <p:spPr bwMode="auto">
          <a:xfrm>
            <a:off x="2551113" y="1677988"/>
            <a:ext cx="717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</a:p>
        </p:txBody>
      </p:sp>
      <p:sp>
        <p:nvSpPr>
          <p:cNvPr id="25619" name="Text Box 34"/>
          <p:cNvSpPr txBox="1">
            <a:spLocks noChangeArrowheads="1"/>
          </p:cNvSpPr>
          <p:nvPr/>
        </p:nvSpPr>
        <p:spPr bwMode="auto">
          <a:xfrm>
            <a:off x="3560763" y="1639888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</a:p>
        </p:txBody>
      </p:sp>
      <p:sp>
        <p:nvSpPr>
          <p:cNvPr id="25620" name="Line 40"/>
          <p:cNvSpPr>
            <a:spLocks noChangeShapeType="1"/>
          </p:cNvSpPr>
          <p:nvPr/>
        </p:nvSpPr>
        <p:spPr bwMode="auto">
          <a:xfrm>
            <a:off x="4205288" y="1316038"/>
            <a:ext cx="0" cy="70802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21" name="Text Box 42"/>
          <p:cNvSpPr txBox="1">
            <a:spLocks noChangeArrowheads="1"/>
          </p:cNvSpPr>
          <p:nvPr/>
        </p:nvSpPr>
        <p:spPr bwMode="auto">
          <a:xfrm rot="1566880">
            <a:off x="5330825" y="2751138"/>
            <a:ext cx="136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fromPromise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2" name="Text Box 46"/>
          <p:cNvSpPr txBox="1">
            <a:spLocks noChangeArrowheads="1"/>
          </p:cNvSpPr>
          <p:nvPr/>
        </p:nvSpPr>
        <p:spPr bwMode="auto">
          <a:xfrm>
            <a:off x="5300663" y="630238"/>
            <a:ext cx="781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25623" name="Text Box 47"/>
          <p:cNvSpPr txBox="1">
            <a:spLocks noChangeArrowheads="1"/>
          </p:cNvSpPr>
          <p:nvPr/>
        </p:nvSpPr>
        <p:spPr bwMode="auto">
          <a:xfrm>
            <a:off x="2486025" y="630238"/>
            <a:ext cx="776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grpSp>
        <p:nvGrpSpPr>
          <p:cNvPr id="25624" name="Group 6"/>
          <p:cNvGrpSpPr>
            <a:grpSpLocks/>
          </p:cNvGrpSpPr>
          <p:nvPr/>
        </p:nvGrpSpPr>
        <p:grpSpPr bwMode="auto">
          <a:xfrm>
            <a:off x="3557588" y="554038"/>
            <a:ext cx="1301750" cy="812800"/>
            <a:chOff x="3495675" y="762000"/>
            <a:chExt cx="1301750" cy="812800"/>
          </a:xfrm>
        </p:grpSpPr>
        <p:sp>
          <p:nvSpPr>
            <p:cNvPr id="25688" name="Rectangle 26"/>
            <p:cNvSpPr>
              <a:spLocks noChangeArrowheads="1"/>
            </p:cNvSpPr>
            <p:nvPr/>
          </p:nvSpPr>
          <p:spPr bwMode="auto">
            <a:xfrm>
              <a:off x="3495675" y="762000"/>
              <a:ext cx="1301750" cy="812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5689" name="Text Box 27"/>
            <p:cNvSpPr txBox="1">
              <a:spLocks noChangeArrowheads="1"/>
            </p:cNvSpPr>
            <p:nvPr/>
          </p:nvSpPr>
          <p:spPr bwMode="auto">
            <a:xfrm>
              <a:off x="3568700" y="825500"/>
              <a:ext cx="1116012" cy="6461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Event     Type</a:t>
              </a:r>
            </a:p>
          </p:txBody>
        </p:sp>
      </p:grpSp>
      <p:sp>
        <p:nvSpPr>
          <p:cNvPr id="25625" name="Line 15"/>
          <p:cNvSpPr>
            <a:spLocks noChangeShapeType="1"/>
          </p:cNvSpPr>
          <p:nvPr/>
        </p:nvSpPr>
        <p:spPr bwMode="auto">
          <a:xfrm flipH="1" flipV="1">
            <a:off x="2508251" y="2908300"/>
            <a:ext cx="1122362" cy="7938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26" name="Line 16"/>
          <p:cNvSpPr>
            <a:spLocks noChangeShapeType="1"/>
          </p:cNvSpPr>
          <p:nvPr/>
        </p:nvSpPr>
        <p:spPr bwMode="auto">
          <a:xfrm>
            <a:off x="2500313" y="2592388"/>
            <a:ext cx="0" cy="32385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27" name="Text Box 20"/>
          <p:cNvSpPr txBox="1">
            <a:spLocks noChangeArrowheads="1"/>
          </p:cNvSpPr>
          <p:nvPr/>
        </p:nvSpPr>
        <p:spPr bwMode="auto">
          <a:xfrm>
            <a:off x="3846513" y="4516438"/>
            <a:ext cx="930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duality</a:t>
            </a:r>
          </a:p>
        </p:txBody>
      </p:sp>
      <p:sp>
        <p:nvSpPr>
          <p:cNvPr id="25628" name="Line 14"/>
          <p:cNvSpPr>
            <a:spLocks noChangeShapeType="1"/>
          </p:cNvSpPr>
          <p:nvPr/>
        </p:nvSpPr>
        <p:spPr bwMode="auto">
          <a:xfrm rot="16200000" flipH="1">
            <a:off x="3625850" y="4641851"/>
            <a:ext cx="250825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29" name="Line 15"/>
          <p:cNvSpPr>
            <a:spLocks noChangeShapeType="1"/>
          </p:cNvSpPr>
          <p:nvPr/>
        </p:nvSpPr>
        <p:spPr bwMode="auto">
          <a:xfrm rot="16200000" flipH="1">
            <a:off x="4473575" y="4641851"/>
            <a:ext cx="250825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0" name="Line 16"/>
          <p:cNvSpPr>
            <a:spLocks noChangeShapeType="1"/>
          </p:cNvSpPr>
          <p:nvPr/>
        </p:nvSpPr>
        <p:spPr bwMode="auto">
          <a:xfrm rot="-5400000">
            <a:off x="4175126" y="4343400"/>
            <a:ext cx="0" cy="84772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1" name="Line 40"/>
          <p:cNvSpPr>
            <a:spLocks noChangeShapeType="1"/>
          </p:cNvSpPr>
          <p:nvPr/>
        </p:nvSpPr>
        <p:spPr bwMode="auto">
          <a:xfrm>
            <a:off x="2212975" y="2192338"/>
            <a:ext cx="1362075" cy="254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2" name="Line 40"/>
          <p:cNvSpPr>
            <a:spLocks noChangeShapeType="1"/>
          </p:cNvSpPr>
          <p:nvPr/>
        </p:nvSpPr>
        <p:spPr bwMode="auto">
          <a:xfrm flipH="1">
            <a:off x="2076450" y="4151313"/>
            <a:ext cx="14843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3" name="Line 40"/>
          <p:cNvSpPr>
            <a:spLocks noChangeShapeType="1"/>
          </p:cNvSpPr>
          <p:nvPr/>
        </p:nvSpPr>
        <p:spPr bwMode="auto">
          <a:xfrm flipH="1">
            <a:off x="4862513" y="4211638"/>
            <a:ext cx="151765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4" name="Line 40"/>
          <p:cNvSpPr>
            <a:spLocks noChangeShapeType="1"/>
          </p:cNvSpPr>
          <p:nvPr/>
        </p:nvSpPr>
        <p:spPr bwMode="auto">
          <a:xfrm flipH="1">
            <a:off x="4181475" y="2970213"/>
            <a:ext cx="7938" cy="7778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5" name="Text Box 24"/>
          <p:cNvSpPr txBox="1">
            <a:spLocks noChangeArrowheads="1"/>
          </p:cNvSpPr>
          <p:nvPr/>
        </p:nvSpPr>
        <p:spPr bwMode="auto">
          <a:xfrm>
            <a:off x="2197100" y="3149600"/>
            <a:ext cx="758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</a:p>
        </p:txBody>
      </p:sp>
      <p:sp>
        <p:nvSpPr>
          <p:cNvPr id="25636" name="Text Box 24"/>
          <p:cNvSpPr txBox="1">
            <a:spLocks noChangeArrowheads="1"/>
          </p:cNvSpPr>
          <p:nvPr/>
        </p:nvSpPr>
        <p:spPr bwMode="auto">
          <a:xfrm>
            <a:off x="4499624" y="3179762"/>
            <a:ext cx="804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</a:p>
        </p:txBody>
      </p:sp>
      <p:sp>
        <p:nvSpPr>
          <p:cNvPr id="25637" name="Line 40"/>
          <p:cNvSpPr>
            <a:spLocks noChangeShapeType="1"/>
          </p:cNvSpPr>
          <p:nvPr/>
        </p:nvSpPr>
        <p:spPr bwMode="auto">
          <a:xfrm flipH="1">
            <a:off x="4633913" y="1020763"/>
            <a:ext cx="1808162" cy="10033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38" name="Text Box 25"/>
          <p:cNvSpPr txBox="1">
            <a:spLocks noChangeArrowheads="1"/>
          </p:cNvSpPr>
          <p:nvPr/>
        </p:nvSpPr>
        <p:spPr bwMode="auto">
          <a:xfrm>
            <a:off x="7747000" y="85725"/>
            <a:ext cx="685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typify</a:t>
            </a:r>
          </a:p>
        </p:txBody>
      </p:sp>
      <p:sp>
        <p:nvSpPr>
          <p:cNvPr id="25639" name="Line 40"/>
          <p:cNvSpPr>
            <a:spLocks noChangeShapeType="1"/>
          </p:cNvSpPr>
          <p:nvPr/>
        </p:nvSpPr>
        <p:spPr bwMode="auto">
          <a:xfrm flipV="1">
            <a:off x="6157913" y="4948238"/>
            <a:ext cx="2743200" cy="25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H="1">
            <a:off x="8901113" y="122238"/>
            <a:ext cx="0" cy="4851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1" name="Line 40"/>
          <p:cNvSpPr>
            <a:spLocks noChangeShapeType="1"/>
          </p:cNvSpPr>
          <p:nvPr/>
        </p:nvSpPr>
        <p:spPr bwMode="auto">
          <a:xfrm>
            <a:off x="4862513" y="4525963"/>
            <a:ext cx="1295400" cy="4476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2" name="Line 40"/>
          <p:cNvSpPr>
            <a:spLocks noChangeShapeType="1"/>
          </p:cNvSpPr>
          <p:nvPr/>
        </p:nvSpPr>
        <p:spPr bwMode="auto">
          <a:xfrm>
            <a:off x="1425575" y="398463"/>
            <a:ext cx="5662613" cy="31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3184525" y="115888"/>
            <a:ext cx="781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25644" name="Line 40"/>
          <p:cNvSpPr>
            <a:spLocks noChangeShapeType="1"/>
          </p:cNvSpPr>
          <p:nvPr/>
        </p:nvSpPr>
        <p:spPr bwMode="auto">
          <a:xfrm flipV="1">
            <a:off x="5311775" y="93663"/>
            <a:ext cx="3589338" cy="285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5" name="Line 40"/>
          <p:cNvSpPr>
            <a:spLocks noChangeShapeType="1"/>
          </p:cNvSpPr>
          <p:nvPr/>
        </p:nvSpPr>
        <p:spPr bwMode="auto">
          <a:xfrm flipH="1">
            <a:off x="2076450" y="2970213"/>
            <a:ext cx="1920875" cy="74295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6" name="Line 40"/>
          <p:cNvSpPr>
            <a:spLocks noChangeShapeType="1"/>
          </p:cNvSpPr>
          <p:nvPr/>
        </p:nvSpPr>
        <p:spPr bwMode="auto">
          <a:xfrm>
            <a:off x="4405313" y="2970213"/>
            <a:ext cx="1974850" cy="8413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7" name="Line 40"/>
          <p:cNvSpPr>
            <a:spLocks noChangeShapeType="1"/>
          </p:cNvSpPr>
          <p:nvPr/>
        </p:nvSpPr>
        <p:spPr bwMode="auto">
          <a:xfrm flipH="1" flipV="1">
            <a:off x="4862513" y="3983038"/>
            <a:ext cx="151765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8" name="Line 40"/>
          <p:cNvSpPr>
            <a:spLocks noChangeShapeType="1"/>
          </p:cNvSpPr>
          <p:nvPr/>
        </p:nvSpPr>
        <p:spPr bwMode="auto">
          <a:xfrm>
            <a:off x="363152" y="1293723"/>
            <a:ext cx="382973" cy="241944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49" name="Line 40"/>
          <p:cNvSpPr>
            <a:spLocks noChangeShapeType="1"/>
          </p:cNvSpPr>
          <p:nvPr/>
        </p:nvSpPr>
        <p:spPr bwMode="auto">
          <a:xfrm>
            <a:off x="2133649" y="1117601"/>
            <a:ext cx="1593801" cy="903288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0799" y="1850231"/>
            <a:ext cx="1301750" cy="812800"/>
            <a:chOff x="-3098800" y="1092200"/>
            <a:chExt cx="1301750" cy="812800"/>
          </a:xfrm>
          <a:solidFill>
            <a:srgbClr val="FF0066"/>
          </a:solidFill>
        </p:grpSpPr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-3098800" y="1092200"/>
              <a:ext cx="1301750" cy="812800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-3025146" y="1290935"/>
              <a:ext cx="1116014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Contract</a:t>
              </a:r>
            </a:p>
          </p:txBody>
        </p:sp>
      </p:grpSp>
      <p:sp>
        <p:nvSpPr>
          <p:cNvPr id="25651" name="Line 40"/>
          <p:cNvSpPr>
            <a:spLocks noChangeShapeType="1"/>
          </p:cNvSpPr>
          <p:nvPr/>
        </p:nvSpPr>
        <p:spPr bwMode="auto">
          <a:xfrm>
            <a:off x="7758113" y="938213"/>
            <a:ext cx="838200" cy="3778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2" name="Text Box 33"/>
          <p:cNvSpPr txBox="1">
            <a:spLocks noChangeArrowheads="1"/>
          </p:cNvSpPr>
          <p:nvPr/>
        </p:nvSpPr>
        <p:spPr bwMode="auto">
          <a:xfrm>
            <a:off x="2673350" y="2195513"/>
            <a:ext cx="717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</a:p>
        </p:txBody>
      </p:sp>
      <p:sp>
        <p:nvSpPr>
          <p:cNvPr id="25653" name="Line 14"/>
          <p:cNvSpPr>
            <a:spLocks noChangeShapeType="1"/>
          </p:cNvSpPr>
          <p:nvPr/>
        </p:nvSpPr>
        <p:spPr bwMode="auto">
          <a:xfrm rot="10800000" flipH="1" flipV="1">
            <a:off x="7662863" y="4310063"/>
            <a:ext cx="10033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4" name="Line 15"/>
          <p:cNvSpPr>
            <a:spLocks noChangeShapeType="1"/>
          </p:cNvSpPr>
          <p:nvPr/>
        </p:nvSpPr>
        <p:spPr bwMode="auto">
          <a:xfrm rot="10800000" flipH="1">
            <a:off x="7662863" y="3983038"/>
            <a:ext cx="10033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5" name="Line 16"/>
          <p:cNvSpPr>
            <a:spLocks noChangeShapeType="1"/>
          </p:cNvSpPr>
          <p:nvPr/>
        </p:nvSpPr>
        <p:spPr bwMode="auto">
          <a:xfrm rot="10800000">
            <a:off x="8672513" y="3983038"/>
            <a:ext cx="0" cy="32702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6" name="Line 14"/>
          <p:cNvSpPr>
            <a:spLocks noChangeShapeType="1"/>
          </p:cNvSpPr>
          <p:nvPr/>
        </p:nvSpPr>
        <p:spPr bwMode="auto">
          <a:xfrm flipH="1" flipV="1">
            <a:off x="2500312" y="2603500"/>
            <a:ext cx="1074737" cy="20638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7" name="Text Box 17"/>
          <p:cNvSpPr txBox="1">
            <a:spLocks noChangeArrowheads="1"/>
          </p:cNvSpPr>
          <p:nvPr/>
        </p:nvSpPr>
        <p:spPr bwMode="auto">
          <a:xfrm>
            <a:off x="4956175" y="2071688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</a:p>
        </p:txBody>
      </p:sp>
      <p:sp>
        <p:nvSpPr>
          <p:cNvPr id="25658" name="Line 14"/>
          <p:cNvSpPr>
            <a:spLocks noChangeShapeType="1"/>
          </p:cNvSpPr>
          <p:nvPr/>
        </p:nvSpPr>
        <p:spPr bwMode="auto">
          <a:xfrm flipH="1" flipV="1">
            <a:off x="4887913" y="2055813"/>
            <a:ext cx="1044575" cy="127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59" name="Line 15"/>
          <p:cNvSpPr>
            <a:spLocks noChangeShapeType="1"/>
          </p:cNvSpPr>
          <p:nvPr/>
        </p:nvSpPr>
        <p:spPr bwMode="auto">
          <a:xfrm flipH="1">
            <a:off x="4870450" y="2382838"/>
            <a:ext cx="1044575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0" name="Line 16"/>
          <p:cNvSpPr>
            <a:spLocks noChangeShapeType="1"/>
          </p:cNvSpPr>
          <p:nvPr/>
        </p:nvSpPr>
        <p:spPr bwMode="auto">
          <a:xfrm>
            <a:off x="5932488" y="2062163"/>
            <a:ext cx="0" cy="32702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1" name="Rectangle 26"/>
          <p:cNvSpPr>
            <a:spLocks noChangeArrowheads="1"/>
          </p:cNvSpPr>
          <p:nvPr/>
        </p:nvSpPr>
        <p:spPr bwMode="auto">
          <a:xfrm>
            <a:off x="3575050" y="2020888"/>
            <a:ext cx="1301750" cy="942975"/>
          </a:xfrm>
          <a:prstGeom prst="rect">
            <a:avLst/>
          </a:prstGeom>
          <a:solidFill>
            <a:srgbClr val="FF006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kern="0">
              <a:solidFill>
                <a:srgbClr val="000000"/>
              </a:solidFill>
            </a:endParaRPr>
          </a:p>
        </p:txBody>
      </p:sp>
      <p:sp>
        <p:nvSpPr>
          <p:cNvPr id="25662" name="Text Box 27"/>
          <p:cNvSpPr txBox="1">
            <a:spLocks noChangeArrowheads="1"/>
          </p:cNvSpPr>
          <p:nvPr/>
        </p:nvSpPr>
        <p:spPr bwMode="auto">
          <a:xfrm>
            <a:off x="3654425" y="2284413"/>
            <a:ext cx="1116013" cy="46037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Commitment</a:t>
            </a:r>
          </a:p>
        </p:txBody>
      </p:sp>
      <p:sp>
        <p:nvSpPr>
          <p:cNvPr id="25663" name="Line 40"/>
          <p:cNvSpPr>
            <a:spLocks noChangeShapeType="1"/>
          </p:cNvSpPr>
          <p:nvPr/>
        </p:nvSpPr>
        <p:spPr bwMode="auto">
          <a:xfrm>
            <a:off x="4891088" y="2776538"/>
            <a:ext cx="2054225" cy="10318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4" name="Line 40"/>
          <p:cNvSpPr>
            <a:spLocks noChangeShapeType="1"/>
          </p:cNvSpPr>
          <p:nvPr/>
        </p:nvSpPr>
        <p:spPr bwMode="auto">
          <a:xfrm flipV="1">
            <a:off x="7710488" y="3652838"/>
            <a:ext cx="885825" cy="1492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5" name="Line 40"/>
          <p:cNvSpPr>
            <a:spLocks noChangeShapeType="1"/>
          </p:cNvSpPr>
          <p:nvPr/>
        </p:nvSpPr>
        <p:spPr bwMode="auto">
          <a:xfrm>
            <a:off x="4876800" y="2508250"/>
            <a:ext cx="2692400" cy="129222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6" name="Line 40"/>
          <p:cNvSpPr>
            <a:spLocks noChangeShapeType="1"/>
          </p:cNvSpPr>
          <p:nvPr/>
        </p:nvSpPr>
        <p:spPr bwMode="auto">
          <a:xfrm flipH="1">
            <a:off x="376238" y="957263"/>
            <a:ext cx="450850" cy="3206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667" name="Text Box 25"/>
          <p:cNvSpPr txBox="1">
            <a:spLocks noChangeArrowheads="1"/>
          </p:cNvSpPr>
          <p:nvPr/>
        </p:nvSpPr>
        <p:spPr bwMode="auto">
          <a:xfrm>
            <a:off x="4454525" y="1604963"/>
            <a:ext cx="80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</a:p>
        </p:txBody>
      </p:sp>
      <p:sp>
        <p:nvSpPr>
          <p:cNvPr id="25668" name="Rectangle 26"/>
          <p:cNvSpPr>
            <a:spLocks noChangeArrowheads="1"/>
          </p:cNvSpPr>
          <p:nvPr/>
        </p:nvSpPr>
        <p:spPr bwMode="auto">
          <a:xfrm>
            <a:off x="6353175" y="3795713"/>
            <a:ext cx="1301750" cy="812800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kern="0">
              <a:solidFill>
                <a:srgbClr val="000000"/>
              </a:solidFill>
            </a:endParaRPr>
          </a:p>
        </p:txBody>
      </p:sp>
      <p:sp>
        <p:nvSpPr>
          <p:cNvPr id="25669" name="Text Box 27"/>
          <p:cNvSpPr txBox="1">
            <a:spLocks noChangeArrowheads="1"/>
          </p:cNvSpPr>
          <p:nvPr/>
        </p:nvSpPr>
        <p:spPr bwMode="auto">
          <a:xfrm>
            <a:off x="6483350" y="3957638"/>
            <a:ext cx="1116013" cy="4603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Agent</a:t>
            </a:r>
          </a:p>
        </p:txBody>
      </p:sp>
      <p:grpSp>
        <p:nvGrpSpPr>
          <p:cNvPr id="2071" name="Group 5"/>
          <p:cNvGrpSpPr>
            <a:grpSpLocks/>
          </p:cNvGrpSpPr>
          <p:nvPr/>
        </p:nvGrpSpPr>
        <p:grpSpPr bwMode="auto">
          <a:xfrm>
            <a:off x="817612" y="580231"/>
            <a:ext cx="1301750" cy="812800"/>
            <a:chOff x="9673731" y="241199"/>
            <a:chExt cx="1302059" cy="813112"/>
          </a:xfrm>
          <a:solidFill>
            <a:srgbClr val="FFFF00"/>
          </a:solidFill>
        </p:grpSpPr>
        <p:sp>
          <p:nvSpPr>
            <p:cNvPr id="2122" name="Rectangle 26"/>
            <p:cNvSpPr>
              <a:spLocks noChangeArrowheads="1"/>
            </p:cNvSpPr>
            <p:nvPr/>
          </p:nvSpPr>
          <p:spPr bwMode="auto">
            <a:xfrm>
              <a:off x="9673731" y="241199"/>
              <a:ext cx="1302059" cy="813112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123" name="Text Box 27"/>
            <p:cNvSpPr txBox="1">
              <a:spLocks noChangeArrowheads="1"/>
            </p:cNvSpPr>
            <p:nvPr/>
          </p:nvSpPr>
          <p:spPr bwMode="auto">
            <a:xfrm>
              <a:off x="9747402" y="304800"/>
              <a:ext cx="1116279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Resource  Type</a:t>
              </a:r>
            </a:p>
          </p:txBody>
        </p:sp>
      </p:grpSp>
      <p:grpSp>
        <p:nvGrpSpPr>
          <p:cNvPr id="25671" name="Group 3"/>
          <p:cNvGrpSpPr>
            <a:grpSpLocks/>
          </p:cNvGrpSpPr>
          <p:nvPr/>
        </p:nvGrpSpPr>
        <p:grpSpPr bwMode="auto">
          <a:xfrm>
            <a:off x="774700" y="3713163"/>
            <a:ext cx="1301750" cy="812800"/>
            <a:chOff x="712788" y="3919538"/>
            <a:chExt cx="1301750" cy="812800"/>
          </a:xfrm>
        </p:grpSpPr>
        <p:sp>
          <p:nvSpPr>
            <p:cNvPr id="25686" name="Rectangle 26"/>
            <p:cNvSpPr>
              <a:spLocks noChangeArrowheads="1"/>
            </p:cNvSpPr>
            <p:nvPr/>
          </p:nvSpPr>
          <p:spPr bwMode="auto">
            <a:xfrm>
              <a:off x="712788" y="3919538"/>
              <a:ext cx="1301750" cy="8128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5687" name="Text Box 27"/>
            <p:cNvSpPr txBox="1">
              <a:spLocks noChangeArrowheads="1"/>
            </p:cNvSpPr>
            <p:nvPr/>
          </p:nvSpPr>
          <p:spPr bwMode="auto">
            <a:xfrm>
              <a:off x="815976" y="4095750"/>
              <a:ext cx="1116012" cy="4619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Resource</a:t>
              </a:r>
            </a:p>
          </p:txBody>
        </p:sp>
      </p:grpSp>
      <p:grpSp>
        <p:nvGrpSpPr>
          <p:cNvPr id="25672" name="Group 5"/>
          <p:cNvGrpSpPr>
            <a:grpSpLocks/>
          </p:cNvGrpSpPr>
          <p:nvPr/>
        </p:nvGrpSpPr>
        <p:grpSpPr bwMode="auto">
          <a:xfrm>
            <a:off x="3567113" y="3754438"/>
            <a:ext cx="1295400" cy="762000"/>
            <a:chOff x="3505200" y="3962400"/>
            <a:chExt cx="1295400" cy="762000"/>
          </a:xfrm>
        </p:grpSpPr>
        <p:sp>
          <p:nvSpPr>
            <p:cNvPr id="25684" name="Rectangle 26"/>
            <p:cNvSpPr>
              <a:spLocks noChangeArrowheads="1"/>
            </p:cNvSpPr>
            <p:nvPr/>
          </p:nvSpPr>
          <p:spPr bwMode="auto">
            <a:xfrm>
              <a:off x="3505200" y="3962400"/>
              <a:ext cx="1295400" cy="762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5685" name="Text Box 27"/>
            <p:cNvSpPr txBox="1">
              <a:spLocks noChangeArrowheads="1"/>
            </p:cNvSpPr>
            <p:nvPr/>
          </p:nvSpPr>
          <p:spPr bwMode="auto">
            <a:xfrm>
              <a:off x="3602037" y="4110037"/>
              <a:ext cx="1116013" cy="4619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Event</a:t>
              </a:r>
            </a:p>
          </p:txBody>
        </p:sp>
      </p:grpSp>
      <p:grpSp>
        <p:nvGrpSpPr>
          <p:cNvPr id="25673" name="Group 7"/>
          <p:cNvGrpSpPr>
            <a:grpSpLocks/>
          </p:cNvGrpSpPr>
          <p:nvPr/>
        </p:nvGrpSpPr>
        <p:grpSpPr bwMode="auto">
          <a:xfrm>
            <a:off x="6456363" y="554038"/>
            <a:ext cx="1301750" cy="812800"/>
            <a:chOff x="6394450" y="760413"/>
            <a:chExt cx="1301750" cy="814387"/>
          </a:xfrm>
        </p:grpSpPr>
        <p:sp>
          <p:nvSpPr>
            <p:cNvPr id="25682" name="Rectangle 26"/>
            <p:cNvSpPr>
              <a:spLocks noChangeArrowheads="1"/>
            </p:cNvSpPr>
            <p:nvPr/>
          </p:nvSpPr>
          <p:spPr bwMode="auto">
            <a:xfrm>
              <a:off x="6394450" y="760413"/>
              <a:ext cx="1301750" cy="81438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25683" name="Text Box 27"/>
            <p:cNvSpPr txBox="1">
              <a:spLocks noChangeArrowheads="1"/>
            </p:cNvSpPr>
            <p:nvPr/>
          </p:nvSpPr>
          <p:spPr bwMode="auto">
            <a:xfrm>
              <a:off x="6467475" y="824037"/>
              <a:ext cx="1116012" cy="6473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Agent    Type</a:t>
              </a:r>
            </a:p>
          </p:txBody>
        </p:sp>
      </p:grpSp>
      <p:sp>
        <p:nvSpPr>
          <p:cNvPr id="25676" name="Line 40"/>
          <p:cNvSpPr>
            <a:spLocks noChangeShapeType="1"/>
          </p:cNvSpPr>
          <p:nvPr/>
        </p:nvSpPr>
        <p:spPr bwMode="auto">
          <a:xfrm>
            <a:off x="0" y="1552575"/>
            <a:ext cx="9156700" cy="28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5678" name="TextBox 91"/>
          <p:cNvSpPr txBox="1">
            <a:spLocks noChangeArrowheads="1"/>
          </p:cNvSpPr>
          <p:nvPr/>
        </p:nvSpPr>
        <p:spPr bwMode="auto">
          <a:xfrm>
            <a:off x="76200" y="-7938"/>
            <a:ext cx="2493963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>
                <a:solidFill>
                  <a:srgbClr val="000000"/>
                </a:solidFill>
              </a:rPr>
              <a:t>The Policy Layer</a:t>
            </a:r>
          </a:p>
        </p:txBody>
      </p:sp>
      <p:sp>
        <p:nvSpPr>
          <p:cNvPr id="25679" name="TextBox 92"/>
          <p:cNvSpPr txBox="1">
            <a:spLocks noChangeArrowheads="1"/>
          </p:cNvSpPr>
          <p:nvPr/>
        </p:nvSpPr>
        <p:spPr bwMode="auto">
          <a:xfrm>
            <a:off x="5861050" y="2203450"/>
            <a:ext cx="3560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The Scheduling Layer</a:t>
            </a:r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>
            <a:off x="7010400" y="4649788"/>
            <a:ext cx="4763" cy="579437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5" name="Line 40"/>
          <p:cNvSpPr>
            <a:spLocks noChangeShapeType="1"/>
          </p:cNvSpPr>
          <p:nvPr/>
        </p:nvSpPr>
        <p:spPr bwMode="auto">
          <a:xfrm flipV="1">
            <a:off x="171450" y="2192338"/>
            <a:ext cx="31750" cy="3436937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40"/>
          <p:cNvSpPr>
            <a:spLocks noChangeShapeType="1"/>
          </p:cNvSpPr>
          <p:nvPr/>
        </p:nvSpPr>
        <p:spPr bwMode="auto">
          <a:xfrm flipV="1">
            <a:off x="407988" y="5207000"/>
            <a:ext cx="6602412" cy="635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7" name="Line 40"/>
          <p:cNvSpPr>
            <a:spLocks noChangeShapeType="1"/>
          </p:cNvSpPr>
          <p:nvPr/>
        </p:nvSpPr>
        <p:spPr bwMode="auto">
          <a:xfrm flipH="1" flipV="1">
            <a:off x="398463" y="2514600"/>
            <a:ext cx="9525" cy="27559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8" name="Line 40"/>
          <p:cNvSpPr>
            <a:spLocks noChangeShapeType="1"/>
          </p:cNvSpPr>
          <p:nvPr/>
        </p:nvSpPr>
        <p:spPr bwMode="auto">
          <a:xfrm>
            <a:off x="7391400" y="4629150"/>
            <a:ext cx="3175" cy="9175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9" name="Line 40"/>
          <p:cNvSpPr>
            <a:spLocks noChangeShapeType="1"/>
          </p:cNvSpPr>
          <p:nvPr/>
        </p:nvSpPr>
        <p:spPr bwMode="auto">
          <a:xfrm flipV="1">
            <a:off x="173038" y="5554663"/>
            <a:ext cx="7218362" cy="5715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0" name="Line 40"/>
          <p:cNvSpPr>
            <a:spLocks noChangeShapeType="1"/>
          </p:cNvSpPr>
          <p:nvPr/>
        </p:nvSpPr>
        <p:spPr bwMode="auto">
          <a:xfrm>
            <a:off x="398464" y="2529726"/>
            <a:ext cx="508048" cy="2336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203200" y="2200274"/>
            <a:ext cx="706486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 Box 42"/>
          <p:cNvSpPr txBox="1">
            <a:spLocks noChangeArrowheads="1"/>
          </p:cNvSpPr>
          <p:nvPr/>
        </p:nvSpPr>
        <p:spPr bwMode="auto">
          <a:xfrm>
            <a:off x="2733675" y="4922838"/>
            <a:ext cx="1519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partyNegotiate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auto">
          <a:xfrm>
            <a:off x="2438400" y="5286375"/>
            <a:ext cx="1966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counterPartyNegotiate</a:t>
            </a:r>
            <a:endParaRPr lang="en-US" altLang="en-US" sz="12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92"/>
          <p:cNvSpPr txBox="1">
            <a:spLocks noChangeArrowheads="1"/>
          </p:cNvSpPr>
          <p:nvPr/>
        </p:nvSpPr>
        <p:spPr bwMode="auto">
          <a:xfrm>
            <a:off x="-381000" y="5638800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 dirty="0">
                <a:solidFill>
                  <a:srgbClr val="000000"/>
                </a:solidFill>
              </a:rPr>
              <a:t>The Accountability Layer</a:t>
            </a:r>
          </a:p>
        </p:txBody>
      </p:sp>
      <p:sp>
        <p:nvSpPr>
          <p:cNvPr id="105" name="Line 40"/>
          <p:cNvSpPr>
            <a:spLocks noChangeShapeType="1"/>
          </p:cNvSpPr>
          <p:nvPr/>
        </p:nvSpPr>
        <p:spPr bwMode="auto">
          <a:xfrm>
            <a:off x="0" y="3470275"/>
            <a:ext cx="9156700" cy="28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6" name="Line 40"/>
          <p:cNvSpPr>
            <a:spLocks noChangeShapeType="1"/>
          </p:cNvSpPr>
          <p:nvPr/>
        </p:nvSpPr>
        <p:spPr bwMode="auto">
          <a:xfrm>
            <a:off x="0" y="6067425"/>
            <a:ext cx="9156700" cy="28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9" name="TextBox 89">
            <a:extLst>
              <a:ext uri="{FF2B5EF4-FFF2-40B4-BE49-F238E27FC236}">
                <a16:creationId xmlns:a16="http://schemas.microsoft.com/office/drawing/2014/main" id="{F9802D35-5116-405E-A07E-E17CFEE2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6308635"/>
            <a:ext cx="8607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Figure 5-8 </a:t>
            </a:r>
            <a:r>
              <a:rPr lang="en-US" altLang="en-US" sz="2000" b="1" dirty="0"/>
              <a:t>–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The REA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Metamodel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(Independent View at MOF M2)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84DF53-282E-4961-B408-4AB9395C08B9}"/>
              </a:ext>
            </a:extLst>
          </p:cNvPr>
          <p:cNvSpPr/>
          <p:nvPr/>
        </p:nvSpPr>
        <p:spPr>
          <a:xfrm>
            <a:off x="76201" y="1524000"/>
            <a:ext cx="7577136" cy="1938338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CF23A-7AA9-604B-9269-4B116A523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858" y="695404"/>
            <a:ext cx="8095486" cy="1036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We Are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B562FC9-14DD-9449-BA14-EA2CC7F91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Ontological Approach to Designing Smart Contracts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53ADB-293E-4378-869D-8F4F981B0EAC}"/>
              </a:ext>
            </a:extLst>
          </p:cNvPr>
          <p:cNvSpPr txBox="1"/>
          <p:nvPr/>
        </p:nvSpPr>
        <p:spPr>
          <a:xfrm>
            <a:off x="1728216" y="6332557"/>
            <a:ext cx="5687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48</a:t>
            </a:r>
            <a:r>
              <a:rPr lang="en-US" sz="1100" baseline="30000" dirty="0"/>
              <a:t>th</a:t>
            </a:r>
            <a:r>
              <a:rPr lang="en-US" sz="1100" dirty="0"/>
              <a:t> WCARS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DF17B-B281-4344-B8BC-6BD8A46C1FA3}"/>
              </a:ext>
            </a:extLst>
          </p:cNvPr>
          <p:cNvSpPr txBox="1"/>
          <p:nvPr/>
        </p:nvSpPr>
        <p:spPr>
          <a:xfrm>
            <a:off x="371858" y="1732042"/>
            <a:ext cx="85339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Typing Function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Fulfillment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Defines the Economic Resource Type?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Does the Delivered Economic Resource match the Economic Resource Type?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Are Economic Agent Types Specified?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Are the Economic Agents of the types Specified? Oracles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2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2AFA3-B437-C541-B0FE-91B60DFCC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11th International Conference on Governance Fraud Ethics and Corporate Social Responsibility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E6E90-C722-4166-89DE-AD01AC4BDACD}"/>
              </a:ext>
            </a:extLst>
          </p:cNvPr>
          <p:cNvSpPr txBox="1"/>
          <p:nvPr/>
        </p:nvSpPr>
        <p:spPr>
          <a:xfrm>
            <a:off x="685800" y="3749040"/>
            <a:ext cx="7609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Graham Gal, gfgal@Isenberg.umass.edu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Wim Laurier, University St. Louis, Brussels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Michaël Verdonck, University Of Ghent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3A3F-F560-48B8-A447-7937F7ABE6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825" y="1717798"/>
            <a:ext cx="7438861" cy="2031242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8123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3258</TotalTime>
  <Words>442</Words>
  <Application>Microsoft Office PowerPoint</Application>
  <PresentationFormat>On-screen Show (4:3)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Frutiger LT Std 45 Light</vt:lpstr>
      <vt:lpstr>HelveticaNeue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Romaniello, Laura (Laura.Romaniello@ksc.keene.edu)</dc:creator>
  <cp:lastModifiedBy>Graham Gal</cp:lastModifiedBy>
  <cp:revision>117</cp:revision>
  <cp:lastPrinted>2019-07-01T19:22:24Z</cp:lastPrinted>
  <dcterms:created xsi:type="dcterms:W3CDTF">2019-06-11T14:27:24Z</dcterms:created>
  <dcterms:modified xsi:type="dcterms:W3CDTF">2020-09-14T19:53:44Z</dcterms:modified>
</cp:coreProperties>
</file>